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63" r:id="rId4"/>
    <p:sldId id="272" r:id="rId5"/>
    <p:sldId id="257" r:id="rId6"/>
    <p:sldId id="273" r:id="rId7"/>
    <p:sldId id="256" r:id="rId8"/>
    <p:sldId id="278" r:id="rId9"/>
    <p:sldId id="258" r:id="rId10"/>
    <p:sldId id="259" r:id="rId11"/>
    <p:sldId id="279" r:id="rId12"/>
    <p:sldId id="260" r:id="rId13"/>
    <p:sldId id="281" r:id="rId14"/>
    <p:sldId id="274" r:id="rId15"/>
    <p:sldId id="268" r:id="rId16"/>
    <p:sldId id="266" r:id="rId17"/>
    <p:sldId id="264" r:id="rId18"/>
    <p:sldId id="261" r:id="rId19"/>
    <p:sldId id="267" r:id="rId20"/>
    <p:sldId id="265" r:id="rId21"/>
    <p:sldId id="270" r:id="rId22"/>
    <p:sldId id="280" r:id="rId23"/>
    <p:sldId id="282" r:id="rId24"/>
    <p:sldId id="271" r:id="rId25"/>
    <p:sldId id="275" r:id="rId26"/>
    <p:sldId id="276" r:id="rId27"/>
    <p:sldId id="277" r:id="rId28"/>
    <p:sldId id="283" r:id="rId29"/>
    <p:sldId id="290" r:id="rId30"/>
    <p:sldId id="286" r:id="rId31"/>
    <p:sldId id="285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616C52-3E1A-4373-B3ED-5835B357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1FDDE0-A265-4C96-9D30-BD9B73F0E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65DB42-8B2F-4AA8-BC17-E6ACEA1A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DD5B9E-8BCA-4C68-8B97-2E9751B66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8999F0-2A51-4197-AE62-02EC3AB7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515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3ED29E-04E7-4E0C-9804-7B4FCCD2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DB6D5E-4A5F-4D21-95EC-1FA5E9A54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814EA7-3E1F-4786-95DB-D9D6A7D7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CC6EAE-5F82-40A1-86C7-AC3F347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62EC70-4BE8-41DF-8F10-79EC1285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24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511759-95DB-46A6-8FA6-807BAEBB9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50477C8-087E-4748-B93B-A8F8AAA99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632D67-F493-47F6-915C-77C79203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3C42F-7F70-4318-BF67-1655AB8C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59F1C5-253E-4F94-A928-734DB620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08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EF9678-E443-4F94-AF65-F7D833C81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7" y="302685"/>
            <a:ext cx="10515600" cy="852534"/>
          </a:xfrm>
        </p:spPr>
        <p:txBody>
          <a:bodyPr/>
          <a:lstStyle>
            <a:lvl1pPr>
              <a:defRPr b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AC43D8-6099-4CA9-A558-51F9FEF8D7A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kumimoji="1" lang="ja-JP" altLang="en-US" dirty="0"/>
              <a:t>  マスター テキストの書式設定</a:t>
            </a:r>
          </a:p>
          <a:p>
            <a:pPr lvl="1"/>
            <a:r>
              <a:rPr kumimoji="1" lang="ja-JP" altLang="en-US" dirty="0"/>
              <a:t>  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  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3980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75399E-7FB0-4825-9F34-0D1EEC94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35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C87895-CD03-471C-992B-900E7C89B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8A3F38-A4A9-4962-9C1F-0D51F43C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02B455-B54F-44E8-A6E9-98F4CC5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98B9A7-F000-4AA9-9B75-5B28BB01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144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3E9BD4-B544-4C31-AEA6-2F81257C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602C03-79A7-48AB-A09E-F7D3A6720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7D625B-3EEF-42C0-B7A5-45A161103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85B9077-E8EC-44A6-BF34-34FEEDF4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28F130-FC3C-4412-AB9A-71DF4DFC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E150E6-13D7-47E8-BDD2-30801E37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84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E68FA7-DCFC-4ECC-92EF-1D1467E7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ED39A68-DEA6-4335-8180-9EECC954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38392C-6F3A-4D2F-879A-160F32B7F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600CB88-0ADD-470D-9AAD-52D6410A3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595DFFD-EB27-4F81-81F8-98CFD0902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61BB2C9-80C2-4281-9EDA-86DE6283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992B9F6-8499-4BBD-94E3-FABB9761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04DB3EC-E0A7-43C6-9155-634265E5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35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C511C9-DA2C-4C75-BE22-BF198B81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702EFDC-2E47-4C88-BB3C-FE0571C3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4056155-A379-40AB-A1CF-43F89BB5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2F031B-FFCB-4652-9602-34C742CB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42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A419C2B-A042-43C4-B9F4-798ED961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14E969-6C3E-4F12-A427-97ACAA29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9C18E8-D013-439B-86FF-C685854B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62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5D2BF-497F-43BC-AF87-DF555961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D2830D-059C-4946-B7EB-161FC4AEE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D815DB-B134-49C0-A7BB-5C2E44818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D470C70-F726-4E03-80F6-7E1BEB49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492FA73-BB4A-40BA-B6D1-0CCDCEDE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D4BCF0-0AFE-4615-B1A8-C1A64C7E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3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AB62D-9E63-4724-AA86-41640F46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0F2342A-9734-4DAE-B76C-0C2C36408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4DC48F-5541-4933-8101-99D92EB8E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9FC271-E6E5-4715-A311-31788EFE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FF5239-2273-49DA-99CE-E060A2E0B06E}" type="datetimeFigureOut">
              <a:rPr kumimoji="1" lang="ja-JP" altLang="en-US" smtClean="0"/>
              <a:t>2021/6/2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8FEA5C0-4B4D-4DB6-9B53-E146A8409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022C8C6-E076-4C66-92CD-82F0FDE2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FF60FA-348B-4226-ABF1-9AC5DC7746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293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13536F-DA5A-438E-9B57-8ACB7CF85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6647" y="14337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  マスター テキストの書式設定</a:t>
            </a:r>
          </a:p>
          <a:p>
            <a:pPr lvl="1"/>
            <a:r>
              <a:rPr kumimoji="1" lang="ja-JP" altLang="en-US" dirty="0"/>
              <a:t>  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  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88016E9-AA0B-445F-AA84-AC83419274C2}"/>
              </a:ext>
            </a:extLst>
          </p:cNvPr>
          <p:cNvSpPr/>
          <p:nvPr userDrawn="1"/>
        </p:nvSpPr>
        <p:spPr>
          <a:xfrm>
            <a:off x="0" y="0"/>
            <a:ext cx="12192000" cy="11930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A6EBBF2-5AC0-458D-AA53-8F04B846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7" y="170270"/>
            <a:ext cx="10515600" cy="8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94011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0" kern="1200">
          <a:solidFill>
            <a:schemeClr val="bg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B0F0"/>
        </a:buClr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Ø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marchan.e5.valueserver.jp/cabin/comp/jbox/arc202/doc21101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B3%E3%83%83%E3%82%AF%E3%82%AF%E3%83%AD%E3%83%95%E3%83%88%E3%83%BB%E3%82%A6%E3%82%A9%E3%83%AB%E3%83%88%E3%83%B3%E5%9B%9E%E8%B7%AF" TargetMode="External"/><Relationship Id="rId2" Type="http://schemas.openxmlformats.org/officeDocument/2006/relationships/hyperlink" Target="http://tomato.wakatono.jp/choppercircuit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F7FFA-492B-48EF-BC99-5B847E79B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584"/>
            <a:ext cx="9144000" cy="2387600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ニキシーバロメータ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マニュアル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C36DA03-473B-471D-B1C8-40B868B5B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2901"/>
            <a:ext cx="9144000" cy="1655762"/>
          </a:xfrm>
        </p:spPr>
        <p:txBody>
          <a:bodyPr/>
          <a:lstStyle/>
          <a:p>
            <a:r>
              <a:rPr kumimoji="1" lang="en-US" altLang="ja-JP" dirty="0"/>
              <a:t>2021/03/09</a:t>
            </a:r>
          </a:p>
          <a:p>
            <a:r>
              <a:rPr kumimoji="1" lang="ja-JP" altLang="en-US" dirty="0"/>
              <a:t>クライヤー篠塚一帆</a:t>
            </a:r>
            <a:endParaRPr kumimoji="1" lang="en-US" altLang="ja-JP" dirty="0"/>
          </a:p>
          <a:p>
            <a:r>
              <a:rPr lang="en-US" altLang="ja-JP" dirty="0"/>
              <a:t>malaysia.cryer@gmail.com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525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66FF4D-14CE-435D-9702-3221CC4B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部品リスト </a:t>
            </a:r>
            <a:r>
              <a:rPr lang="en-US" altLang="ja-JP" dirty="0"/>
              <a:t>main</a:t>
            </a:r>
            <a:r>
              <a:rPr kumimoji="1" lang="ja-JP" altLang="en-US" dirty="0"/>
              <a:t>基板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526A0B-D80F-47D5-A6DA-096C5003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8"/>
            <a:ext cx="6120406" cy="5592703"/>
          </a:xfrm>
        </p:spPr>
        <p:txBody>
          <a:bodyPr>
            <a:normAutofit lnSpcReduction="10000"/>
          </a:bodyPr>
          <a:lstStyle/>
          <a:p>
            <a:r>
              <a:rPr lang="ja-JP" altLang="en-US" sz="2000" dirty="0"/>
              <a:t> </a:t>
            </a:r>
            <a:r>
              <a:rPr kumimoji="1" lang="ja-JP" altLang="en-US" sz="2000" dirty="0"/>
              <a:t>ニキシー管ドライバ</a:t>
            </a:r>
            <a:r>
              <a:rPr kumimoji="1" lang="en-US" altLang="ja-JP" sz="2000" dirty="0"/>
              <a:t>IC</a:t>
            </a:r>
            <a:r>
              <a:rPr kumimoji="1" lang="ja-JP" altLang="en-US" sz="2000" dirty="0"/>
              <a:t> </a:t>
            </a:r>
            <a:r>
              <a:rPr kumimoji="1" lang="en-US" altLang="ja-JP" sz="2000" dirty="0"/>
              <a:t>(K155ID1)</a:t>
            </a:r>
          </a:p>
          <a:p>
            <a:pPr lvl="1"/>
            <a:r>
              <a:rPr kumimoji="1" lang="ja-JP" altLang="en-US" sz="1800" dirty="0"/>
              <a:t>旧ソ連製</a:t>
            </a:r>
            <a:endParaRPr kumimoji="1" lang="en-US" altLang="ja-JP" sz="1800" dirty="0"/>
          </a:p>
          <a:p>
            <a:pPr lvl="1"/>
            <a:r>
              <a:rPr lang="ja-JP" altLang="en-US" sz="1800" dirty="0"/>
              <a:t>キリル文字が雰囲気◎</a:t>
            </a:r>
            <a:endParaRPr lang="en-US" altLang="ja-JP" sz="1800" dirty="0"/>
          </a:p>
          <a:p>
            <a:pPr lvl="1"/>
            <a:r>
              <a:rPr lang="en-US" altLang="ja-JP" sz="1800" dirty="0"/>
              <a:t>U1</a:t>
            </a:r>
            <a:endParaRPr kumimoji="1" lang="en-US" altLang="ja-JP" sz="2200" dirty="0"/>
          </a:p>
          <a:p>
            <a:r>
              <a:rPr lang="ja-JP" altLang="en-US" sz="2200" dirty="0"/>
              <a:t>ニキシー管 </a:t>
            </a:r>
            <a:r>
              <a:rPr lang="en-US" altLang="ja-JP" sz="2200" dirty="0"/>
              <a:t>(IN-14)</a:t>
            </a:r>
          </a:p>
          <a:p>
            <a:pPr lvl="1"/>
            <a:r>
              <a:rPr kumimoji="1" lang="ja-JP" altLang="en-US" sz="1800" dirty="0"/>
              <a:t>旧ソ連製 </a:t>
            </a:r>
            <a:r>
              <a:rPr kumimoji="1" lang="en-US" altLang="ja-JP" sz="1800" dirty="0"/>
              <a:t>(0~9)</a:t>
            </a:r>
          </a:p>
          <a:p>
            <a:pPr lvl="1"/>
            <a:r>
              <a:rPr lang="en-US" altLang="ja-JP" sz="1800" dirty="0"/>
              <a:t>4</a:t>
            </a:r>
            <a:r>
              <a:rPr lang="ja-JP" altLang="en-US" sz="1800" dirty="0"/>
              <a:t>個</a:t>
            </a:r>
            <a:endParaRPr lang="en-US" altLang="ja-JP" sz="1800" dirty="0"/>
          </a:p>
          <a:p>
            <a:pPr lvl="1"/>
            <a:r>
              <a:rPr lang="en-US" altLang="ja-JP" sz="1800" dirty="0"/>
              <a:t>U2, U4, U6, U8</a:t>
            </a:r>
          </a:p>
          <a:p>
            <a:endParaRPr kumimoji="1" lang="en-US" altLang="ja-JP" sz="2200" dirty="0"/>
          </a:p>
          <a:p>
            <a:r>
              <a:rPr kumimoji="1" lang="ja-JP" altLang="en-US" sz="2200" dirty="0"/>
              <a:t>ニキシー管 </a:t>
            </a:r>
            <a:r>
              <a:rPr kumimoji="1" lang="en-US" altLang="ja-JP" sz="2200" dirty="0"/>
              <a:t>(IN-19A)</a:t>
            </a:r>
          </a:p>
          <a:p>
            <a:pPr lvl="1"/>
            <a:r>
              <a:rPr kumimoji="1" lang="ja-JP" altLang="en-US" sz="1800" dirty="0"/>
              <a:t>旧ソ連製</a:t>
            </a:r>
            <a:endParaRPr kumimoji="1" lang="en-US" altLang="ja-JP" sz="1800" dirty="0"/>
          </a:p>
          <a:p>
            <a:pPr lvl="1"/>
            <a:r>
              <a:rPr kumimoji="1" lang="en-US" altLang="ja-JP" sz="1800" dirty="0"/>
              <a:t>U10</a:t>
            </a:r>
            <a:endParaRPr lang="en-US" altLang="ja-JP" sz="1800" dirty="0"/>
          </a:p>
          <a:p>
            <a:endParaRPr kumimoji="1" lang="en-US" altLang="ja-JP" sz="2200" dirty="0"/>
          </a:p>
          <a:p>
            <a:r>
              <a:rPr lang="ja-JP" altLang="en-US" sz="2200" dirty="0"/>
              <a:t>フォトカプラ </a:t>
            </a:r>
            <a:r>
              <a:rPr lang="en-US" altLang="ja-JP" sz="2200" dirty="0"/>
              <a:t>(TLP-627)</a:t>
            </a:r>
          </a:p>
          <a:p>
            <a:pPr lvl="1"/>
            <a:r>
              <a:rPr kumimoji="1" lang="en-US" altLang="ja-JP" sz="1800" dirty="0"/>
              <a:t>5</a:t>
            </a:r>
            <a:r>
              <a:rPr kumimoji="1" lang="ja-JP" altLang="en-US" sz="1800" dirty="0"/>
              <a:t>個</a:t>
            </a:r>
            <a:endParaRPr kumimoji="1" lang="en-US" altLang="ja-JP" sz="1800" dirty="0"/>
          </a:p>
          <a:p>
            <a:pPr lvl="1"/>
            <a:r>
              <a:rPr lang="en-US" altLang="ja-JP" sz="1800" dirty="0"/>
              <a:t>U3, U5, U7, U9, U11</a:t>
            </a:r>
            <a:endParaRPr kumimoji="1" lang="en-US" altLang="ja-JP" sz="1800" dirty="0"/>
          </a:p>
        </p:txBody>
      </p:sp>
      <p:pic>
        <p:nvPicPr>
          <p:cNvPr id="1026" name="Picture 2" descr="ニキシー管時計の製作（制御回路） | なんでも独り言">
            <a:extLst>
              <a:ext uri="{FF2B5EF4-FFF2-40B4-BE49-F238E27FC236}">
                <a16:creationId xmlns:a16="http://schemas.microsoft.com/office/drawing/2014/main" id="{1AD05E19-123B-4723-A94A-9405A6066F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t="27199" r="17734" b="10187"/>
          <a:stretch/>
        </p:blipFill>
        <p:spPr bwMode="auto">
          <a:xfrm>
            <a:off x="4542927" y="1704317"/>
            <a:ext cx="1199819" cy="8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| Nixie NEON IN-14 IN14クロックデジットチューブ 6個/ロット | DIY・工具・ガーデン">
            <a:extLst>
              <a:ext uri="{FF2B5EF4-FFF2-40B4-BE49-F238E27FC236}">
                <a16:creationId xmlns:a16="http://schemas.microsoft.com/office/drawing/2014/main" id="{938E2454-F0D1-4C93-947E-DF563C2E5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23" y="2553701"/>
            <a:ext cx="1313746" cy="161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w Vintage IN-19A IN-19 A decatron metal rare nixie tube | Etsy">
            <a:extLst>
              <a:ext uri="{FF2B5EF4-FFF2-40B4-BE49-F238E27FC236}">
                <a16:creationId xmlns:a16="http://schemas.microsoft.com/office/drawing/2014/main" id="{3F36B562-89AB-460A-8A3C-F261B9E3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23" y="4217124"/>
            <a:ext cx="1520992" cy="12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フォトカプラ ＴＬＰ６２７: 半導体 秋月電子通商-電子部品・ネット通販">
            <a:extLst>
              <a:ext uri="{FF2B5EF4-FFF2-40B4-BE49-F238E27FC236}">
                <a16:creationId xmlns:a16="http://schemas.microsoft.com/office/drawing/2014/main" id="{AA4BBD75-B98B-4743-88B0-89288DAA6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80" y="5744211"/>
            <a:ext cx="1082866" cy="8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214CFF7-F521-47B3-A0B6-8592A47547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6112" r="6149" b="22079"/>
          <a:stretch/>
        </p:blipFill>
        <p:spPr>
          <a:xfrm>
            <a:off x="6376733" y="1719148"/>
            <a:ext cx="1895586" cy="1709852"/>
          </a:xfrm>
          <a:prstGeom prst="rect">
            <a:avLst/>
          </a:prstGeom>
        </p:spPr>
      </p:pic>
      <p:pic>
        <p:nvPicPr>
          <p:cNvPr id="6" name="Picture 2" descr="63-3099-79 丸ピンICソケット16ピン 212116NE 【AXEL】 アズワン">
            <a:extLst>
              <a:ext uri="{FF2B5EF4-FFF2-40B4-BE49-F238E27FC236}">
                <a16:creationId xmlns:a16="http://schemas.microsoft.com/office/drawing/2014/main" id="{AF3DA538-F3FC-4976-944F-E73F8ED24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8862" y1="52195" x2="28862" y2="52195"/>
                        <a14:foregroundMark x1="33333" y1="56585" x2="33333" y2="56585"/>
                        <a14:foregroundMark x1="37398" y1="60000" x2="37398" y2="60000"/>
                        <a14:foregroundMark x1="26423" y1="50244" x2="60569" y2="77073"/>
                        <a14:foregroundMark x1="41463" y1="40488" x2="72764" y2="619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144" y="2084849"/>
            <a:ext cx="1611278" cy="13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ニキシー管時計の製作（制御回路） | なんでも独り言">
            <a:extLst>
              <a:ext uri="{FF2B5EF4-FFF2-40B4-BE49-F238E27FC236}">
                <a16:creationId xmlns:a16="http://schemas.microsoft.com/office/drawing/2014/main" id="{64CB448C-6538-428D-8755-3C8662138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6" t="27199" r="17734" b="10187"/>
          <a:stretch/>
        </p:blipFill>
        <p:spPr bwMode="auto">
          <a:xfrm rot="1957695">
            <a:off x="8422738" y="1770298"/>
            <a:ext cx="822091" cy="5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54C3051-9838-4E01-AA50-80CCC64FC65A}"/>
              </a:ext>
            </a:extLst>
          </p:cNvPr>
          <p:cNvCxnSpPr/>
          <p:nvPr/>
        </p:nvCxnSpPr>
        <p:spPr>
          <a:xfrm>
            <a:off x="8851928" y="2102018"/>
            <a:ext cx="0" cy="1439273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784AB0-1099-4A8C-A811-6EC246D59C39}"/>
              </a:ext>
            </a:extLst>
          </p:cNvPr>
          <p:cNvSpPr txBox="1"/>
          <p:nvPr/>
        </p:nvSpPr>
        <p:spPr>
          <a:xfrm>
            <a:off x="9325529" y="2208647"/>
            <a:ext cx="306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向きは左図参照。</a:t>
            </a:r>
            <a:endParaRPr kumimoji="1" lang="en-US" altLang="ja-JP" dirty="0"/>
          </a:p>
          <a:p>
            <a:r>
              <a:rPr kumimoji="1" lang="en-US" altLang="ja-JP" dirty="0"/>
              <a:t>IC</a:t>
            </a:r>
            <a:r>
              <a:rPr kumimoji="1" lang="ja-JP" altLang="en-US" dirty="0"/>
              <a:t>ソケットを使って装着</a:t>
            </a: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18FDC4B4-9945-4AF2-9CEC-BD619EB69D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8" t="14329" r="27086" b="73239"/>
          <a:stretch/>
        </p:blipFill>
        <p:spPr>
          <a:xfrm>
            <a:off x="6426536" y="5001572"/>
            <a:ext cx="1748597" cy="120713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51375E7-A0C4-4E40-A393-A71DB3AB138B}"/>
              </a:ext>
            </a:extLst>
          </p:cNvPr>
          <p:cNvSpPr txBox="1"/>
          <p:nvPr/>
        </p:nvSpPr>
        <p:spPr>
          <a:xfrm>
            <a:off x="8399049" y="5251741"/>
            <a:ext cx="306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フォトカプラの白丸と</a:t>
            </a:r>
            <a:endParaRPr kumimoji="1" lang="en-US" altLang="ja-JP" dirty="0"/>
          </a:p>
          <a:p>
            <a:r>
              <a:rPr kumimoji="1" lang="ja-JP" altLang="en-US" dirty="0"/>
              <a:t>シルクの白丸を一致させる</a:t>
            </a:r>
          </a:p>
        </p:txBody>
      </p:sp>
    </p:spTree>
    <p:extLst>
      <p:ext uri="{BB962C8B-B14F-4D97-AF65-F5344CB8AC3E}">
        <p14:creationId xmlns:p14="http://schemas.microsoft.com/office/powerpoint/2010/main" val="349294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93F56-7801-4134-8305-40EE60C7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部品リスト </a:t>
            </a:r>
            <a:r>
              <a:rPr lang="en-US" altLang="ja-JP" dirty="0"/>
              <a:t>main</a:t>
            </a:r>
            <a:r>
              <a:rPr kumimoji="1" lang="ja-JP" altLang="en-US" dirty="0"/>
              <a:t>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7FF1E26-763A-4DC3-B229-C226D0015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50" y="4560211"/>
            <a:ext cx="2633557" cy="2127603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490E89D4-010D-4117-870F-3E3A57BBB6E6}"/>
              </a:ext>
            </a:extLst>
          </p:cNvPr>
          <p:cNvSpPr txBox="1">
            <a:spLocks/>
          </p:cNvSpPr>
          <p:nvPr/>
        </p:nvSpPr>
        <p:spPr>
          <a:xfrm>
            <a:off x="376647" y="1460371"/>
            <a:ext cx="6120406" cy="559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panose="05000000000000000000" pitchFamily="2" charset="2"/>
              <a:buChar char="l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 トランジスタ </a:t>
            </a:r>
            <a:r>
              <a:rPr lang="en-US" altLang="ja-JP" sz="2000" dirty="0"/>
              <a:t>(MPSA42)</a:t>
            </a:r>
          </a:p>
          <a:p>
            <a:pPr lvl="1"/>
            <a:r>
              <a:rPr lang="ja-JP" altLang="en-US" sz="1400" dirty="0"/>
              <a:t>ドット制御用</a:t>
            </a:r>
            <a:endParaRPr lang="en-US" altLang="ja-JP" sz="1400" dirty="0"/>
          </a:p>
          <a:p>
            <a:pPr lvl="1"/>
            <a:r>
              <a:rPr lang="en-US" altLang="ja-JP" sz="1800" dirty="0"/>
              <a:t>Q1</a:t>
            </a:r>
          </a:p>
          <a:p>
            <a:endParaRPr lang="en-US" altLang="ja-JP" sz="2200" dirty="0"/>
          </a:p>
          <a:p>
            <a:r>
              <a:rPr lang="ja-JP" altLang="en-US" sz="2200" dirty="0"/>
              <a:t>抵抗</a:t>
            </a:r>
            <a:endParaRPr lang="en-US" altLang="ja-JP" sz="2200" dirty="0"/>
          </a:p>
          <a:p>
            <a:pPr lvl="1"/>
            <a:r>
              <a:rPr lang="en-US" altLang="ja-JP" sz="1800" dirty="0"/>
              <a:t>470kΩ(</a:t>
            </a:r>
            <a:r>
              <a:rPr lang="ja-JP" altLang="en-US" sz="1800" dirty="0"/>
              <a:t>黄紫黒橙茶</a:t>
            </a:r>
            <a:r>
              <a:rPr lang="en-US" altLang="ja-JP" sz="1800" dirty="0"/>
              <a:t>) × 1</a:t>
            </a:r>
          </a:p>
          <a:p>
            <a:pPr lvl="2"/>
            <a:r>
              <a:rPr lang="en-US" altLang="ja-JP" sz="1400" dirty="0"/>
              <a:t>R4</a:t>
            </a:r>
          </a:p>
          <a:p>
            <a:pPr lvl="1"/>
            <a:r>
              <a:rPr lang="en-US" altLang="ja-JP" sz="1800" dirty="0"/>
              <a:t>10kΩ(</a:t>
            </a:r>
            <a:r>
              <a:rPr lang="ja-JP" altLang="en-US" sz="1800" dirty="0"/>
              <a:t>茶黒黒赤茶</a:t>
            </a:r>
            <a:r>
              <a:rPr lang="en-US" altLang="ja-JP" sz="1800" dirty="0"/>
              <a:t>) × 1</a:t>
            </a:r>
          </a:p>
          <a:p>
            <a:pPr lvl="2"/>
            <a:r>
              <a:rPr lang="en-US" altLang="ja-JP" sz="1400" dirty="0"/>
              <a:t>R2</a:t>
            </a:r>
          </a:p>
          <a:p>
            <a:pPr lvl="1"/>
            <a:r>
              <a:rPr lang="en-US" altLang="ja-JP" sz="1800" dirty="0"/>
              <a:t>5.1kΩ(</a:t>
            </a:r>
            <a:r>
              <a:rPr lang="ja-JP" altLang="en-US" sz="1800" dirty="0"/>
              <a:t>金赤茶緑</a:t>
            </a:r>
            <a:r>
              <a:rPr lang="en-US" altLang="ja-JP" sz="1800" dirty="0"/>
              <a:t>)</a:t>
            </a:r>
            <a:r>
              <a:rPr lang="ja-JP" altLang="en-US" sz="1800" dirty="0"/>
              <a:t> </a:t>
            </a:r>
            <a:r>
              <a:rPr lang="en-US" altLang="ja-JP" sz="1800" dirty="0"/>
              <a:t>× 5</a:t>
            </a:r>
          </a:p>
          <a:p>
            <a:pPr lvl="2"/>
            <a:r>
              <a:rPr lang="en-US" altLang="ja-JP" sz="1400" dirty="0"/>
              <a:t>R1, R3, R5~7</a:t>
            </a:r>
          </a:p>
        </p:txBody>
      </p:sp>
      <p:pic>
        <p:nvPicPr>
          <p:cNvPr id="6" name="Picture 10" descr="MPSA42 NPN Transistor, 3, 150 Deg C, Rs 0.80 /piece Shri Kaiser Impex | ID:  21666252655">
            <a:extLst>
              <a:ext uri="{FF2B5EF4-FFF2-40B4-BE49-F238E27FC236}">
                <a16:creationId xmlns:a16="http://schemas.microsoft.com/office/drawing/2014/main" id="{F3B90C12-6A06-46CC-8007-52B265C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486" y="1287253"/>
            <a:ext cx="1293081" cy="12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CEBA2CC-246B-4167-9F29-0EA06F1E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92" y="3034613"/>
            <a:ext cx="1586228" cy="6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1A2FD24-8B45-4376-835E-0228A83BA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14329" r="58435" b="73239"/>
          <a:stretch/>
        </p:blipFill>
        <p:spPr>
          <a:xfrm>
            <a:off x="6751528" y="1460371"/>
            <a:ext cx="1586229" cy="1207137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72A757-B81F-434C-80FE-D48DDFB953E3}"/>
              </a:ext>
            </a:extLst>
          </p:cNvPr>
          <p:cNvSpPr txBox="1"/>
          <p:nvPr/>
        </p:nvSpPr>
        <p:spPr>
          <a:xfrm>
            <a:off x="8442542" y="187927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形状をシルクに合わせる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114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570166-B997-435E-9DA1-E663C3CB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部品リスト 基板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2EBF40-1C04-44BF-96AC-3DEB22C4C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9"/>
            <a:ext cx="7116106" cy="4709609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/>
              <a:t> main &amp; power </a:t>
            </a:r>
            <a:r>
              <a:rPr kumimoji="1" lang="ja-JP" altLang="en-US" dirty="0"/>
              <a:t>基板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切れ目で折って</a:t>
            </a:r>
            <a:r>
              <a:rPr kumimoji="1" lang="en-US" altLang="ja-JP" dirty="0"/>
              <a:t>2</a:t>
            </a:r>
            <a:r>
              <a:rPr kumimoji="1" lang="ja-JP" altLang="en-US" dirty="0"/>
              <a:t>枚に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IN14 &amp; IN19A </a:t>
            </a:r>
            <a:r>
              <a:rPr kumimoji="1" lang="ja-JP" altLang="en-US" dirty="0"/>
              <a:t>基板</a:t>
            </a:r>
            <a:endParaRPr kumimoji="1" lang="en-US" altLang="ja-JP" dirty="0"/>
          </a:p>
          <a:p>
            <a:pPr lvl="1"/>
            <a:r>
              <a:rPr lang="ja-JP" altLang="en-US" dirty="0"/>
              <a:t> 切れ目で折って</a:t>
            </a:r>
            <a:r>
              <a:rPr lang="en-US" altLang="ja-JP" dirty="0"/>
              <a:t>5</a:t>
            </a:r>
            <a:r>
              <a:rPr lang="ja-JP" altLang="en-US" dirty="0"/>
              <a:t>枚に</a:t>
            </a:r>
            <a:endParaRPr lang="en-US" altLang="ja-JP" dirty="0"/>
          </a:p>
          <a:p>
            <a:pPr lvl="1"/>
            <a:r>
              <a:rPr kumimoji="1" lang="en-US" altLang="ja-JP" dirty="0"/>
              <a:t> 1</a:t>
            </a:r>
            <a:r>
              <a:rPr kumimoji="1" lang="ja-JP" altLang="en-US" dirty="0"/>
              <a:t>枚</a:t>
            </a:r>
            <a:r>
              <a:rPr kumimoji="1" lang="en-US" altLang="ja-JP" dirty="0"/>
              <a:t>IN14</a:t>
            </a:r>
            <a:r>
              <a:rPr kumimoji="1" lang="ja-JP" altLang="en-US" dirty="0"/>
              <a:t>のみ仮装着済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 基板の表裏が重要</a:t>
            </a:r>
            <a:r>
              <a:rPr lang="ja-JP" altLang="en-US" dirty="0"/>
              <a:t>です</a:t>
            </a:r>
            <a:endParaRPr lang="en-US" altLang="ja-JP" dirty="0"/>
          </a:p>
          <a:p>
            <a:pPr lvl="2"/>
            <a:r>
              <a:rPr kumimoji="1" lang="ja-JP" altLang="en-US" dirty="0"/>
              <a:t> 仮装着した基板と同じ向きで使ってください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2689FD1-F5DA-4F49-B1A0-677AEB4F0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4" t="13903" r="3152" b="3535"/>
          <a:stretch/>
        </p:blipFill>
        <p:spPr>
          <a:xfrm>
            <a:off x="4938530" y="1433739"/>
            <a:ext cx="3792109" cy="2499434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F99B19B-7550-4094-9DFE-71E57F18732F}"/>
              </a:ext>
            </a:extLst>
          </p:cNvPr>
          <p:cNvCxnSpPr/>
          <p:nvPr/>
        </p:nvCxnSpPr>
        <p:spPr>
          <a:xfrm>
            <a:off x="4559474" y="2633352"/>
            <a:ext cx="448431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C8CDAB-BE65-4A5F-B9B1-13157020DD0F}"/>
              </a:ext>
            </a:extLst>
          </p:cNvPr>
          <p:cNvSpPr txBox="1"/>
          <p:nvPr/>
        </p:nvSpPr>
        <p:spPr>
          <a:xfrm>
            <a:off x="8884227" y="1935085"/>
            <a:ext cx="20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main</a:t>
            </a:r>
            <a:r>
              <a:rPr kumimoji="1" lang="ja-JP" altLang="en-US" dirty="0"/>
              <a:t>基板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8356A41-4826-496C-BCEB-0945B4EFEF43}"/>
              </a:ext>
            </a:extLst>
          </p:cNvPr>
          <p:cNvSpPr txBox="1"/>
          <p:nvPr/>
        </p:nvSpPr>
        <p:spPr>
          <a:xfrm>
            <a:off x="8884227" y="3134698"/>
            <a:ext cx="2029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power</a:t>
            </a:r>
            <a:r>
              <a:rPr kumimoji="1" lang="ja-JP" altLang="en-US" dirty="0"/>
              <a:t>基板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6E64F6-7378-48F4-8364-B24199BCD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5" t="29988" r="15742" b="15119"/>
          <a:stretch/>
        </p:blipFill>
        <p:spPr>
          <a:xfrm>
            <a:off x="7536005" y="4434518"/>
            <a:ext cx="3015573" cy="18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7E210A-D078-4D64-A1D4-C08C0A9B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部品リスト その他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1B0C96A-3C86-464F-9675-629B56C6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8"/>
            <a:ext cx="3890553" cy="2239904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r>
              <a:rPr kumimoji="1" lang="ja-JP" altLang="en-US" dirty="0"/>
              <a:t>スペーサー＆ねじ</a:t>
            </a:r>
            <a:endParaRPr kumimoji="1"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スペーサー大 </a:t>
            </a:r>
            <a:r>
              <a:rPr lang="en-US" altLang="ja-JP" dirty="0"/>
              <a:t>×</a:t>
            </a:r>
            <a:r>
              <a:rPr lang="ja-JP" altLang="en-US" dirty="0"/>
              <a:t> </a:t>
            </a:r>
            <a:r>
              <a:rPr lang="en-US" altLang="ja-JP" dirty="0"/>
              <a:t>4</a:t>
            </a:r>
          </a:p>
          <a:p>
            <a:pPr lvl="1"/>
            <a:r>
              <a:rPr kumimoji="1" lang="en-US" altLang="ja-JP" dirty="0"/>
              <a:t> </a:t>
            </a:r>
            <a:r>
              <a:rPr kumimoji="1" lang="ja-JP" altLang="en-US" dirty="0"/>
              <a:t>スペーサー小 </a:t>
            </a:r>
            <a:r>
              <a:rPr kumimoji="1" lang="en-US" altLang="ja-JP" dirty="0"/>
              <a:t>× 8</a:t>
            </a:r>
          </a:p>
          <a:p>
            <a:pPr lvl="1"/>
            <a:r>
              <a:rPr lang="ja-JP" altLang="en-US" dirty="0"/>
              <a:t> ワッシャー </a:t>
            </a:r>
            <a:r>
              <a:rPr lang="en-US" altLang="ja-JP" dirty="0"/>
              <a:t>× 4</a:t>
            </a:r>
          </a:p>
          <a:p>
            <a:pPr lvl="1"/>
            <a:r>
              <a:rPr kumimoji="1" lang="en-US" altLang="ja-JP" dirty="0"/>
              <a:t> </a:t>
            </a:r>
            <a:r>
              <a:rPr kumimoji="1" lang="ja-JP" altLang="en-US" dirty="0"/>
              <a:t>ネジ </a:t>
            </a:r>
            <a:r>
              <a:rPr kumimoji="1" lang="en-US" altLang="ja-JP" dirty="0"/>
              <a:t>× 4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0988801-DDF8-422C-9A21-7768941A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14445" r="16257" b="20994"/>
          <a:stretch/>
        </p:blipFill>
        <p:spPr>
          <a:xfrm rot="5400000">
            <a:off x="6408477" y="2334124"/>
            <a:ext cx="4170948" cy="332071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83116F-5DFC-48D3-81CA-AD1D587FE659}"/>
              </a:ext>
            </a:extLst>
          </p:cNvPr>
          <p:cNvSpPr txBox="1"/>
          <p:nvPr/>
        </p:nvSpPr>
        <p:spPr>
          <a:xfrm>
            <a:off x="8493951" y="5710625"/>
            <a:ext cx="85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ネジ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3111965-7B09-4662-B0DF-567C8F9ECFC4}"/>
              </a:ext>
            </a:extLst>
          </p:cNvPr>
          <p:cNvSpPr txBox="1"/>
          <p:nvPr/>
        </p:nvSpPr>
        <p:spPr>
          <a:xfrm>
            <a:off x="9095530" y="5310515"/>
            <a:ext cx="85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台座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DBF6FA8-561E-46AF-89EA-ADDB974DD4D8}"/>
              </a:ext>
            </a:extLst>
          </p:cNvPr>
          <p:cNvSpPr txBox="1"/>
          <p:nvPr/>
        </p:nvSpPr>
        <p:spPr>
          <a:xfrm>
            <a:off x="8545916" y="5021852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スペーサー小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924E052-6A16-4410-B714-71A4863B70CA}"/>
              </a:ext>
            </a:extLst>
          </p:cNvPr>
          <p:cNvSpPr txBox="1"/>
          <p:nvPr/>
        </p:nvSpPr>
        <p:spPr>
          <a:xfrm>
            <a:off x="8545916" y="4716971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Power</a:t>
            </a:r>
            <a:r>
              <a:rPr kumimoji="1" lang="ja-JP" altLang="en-US" sz="2000" dirty="0">
                <a:solidFill>
                  <a:schemeClr val="bg1"/>
                </a:solidFill>
              </a:rPr>
              <a:t>基板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AC6568-40FA-4548-A000-E8B962EB227B}"/>
              </a:ext>
            </a:extLst>
          </p:cNvPr>
          <p:cNvSpPr txBox="1"/>
          <p:nvPr/>
        </p:nvSpPr>
        <p:spPr>
          <a:xfrm>
            <a:off x="8545916" y="4420199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スペーサー小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FBB2E3-939B-4291-8746-8F7288524A00}"/>
              </a:ext>
            </a:extLst>
          </p:cNvPr>
          <p:cNvSpPr txBox="1"/>
          <p:nvPr/>
        </p:nvSpPr>
        <p:spPr>
          <a:xfrm>
            <a:off x="8541735" y="3774986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スペーサー大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497F91-205C-48DC-AD60-069C4CE803B4}"/>
              </a:ext>
            </a:extLst>
          </p:cNvPr>
          <p:cNvSpPr txBox="1"/>
          <p:nvPr/>
        </p:nvSpPr>
        <p:spPr>
          <a:xfrm>
            <a:off x="8541735" y="3329828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Main</a:t>
            </a:r>
            <a:r>
              <a:rPr kumimoji="1" lang="ja-JP" altLang="en-US" sz="2000" dirty="0"/>
              <a:t>基板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E7397C-29B6-4734-A908-83F1835F598F}"/>
              </a:ext>
            </a:extLst>
          </p:cNvPr>
          <p:cNvSpPr txBox="1"/>
          <p:nvPr/>
        </p:nvSpPr>
        <p:spPr>
          <a:xfrm>
            <a:off x="8369453" y="2920989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ワッシャー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022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5F2045FC-CEF5-4A3E-AB44-31065957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作成手順</a:t>
            </a:r>
          </a:p>
        </p:txBody>
      </p:sp>
    </p:spTree>
    <p:extLst>
      <p:ext uri="{BB962C8B-B14F-4D97-AF65-F5344CB8AC3E}">
        <p14:creationId xmlns:p14="http://schemas.microsoft.com/office/powerpoint/2010/main" val="285005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43F0D8-A049-4F3D-A211-700A0217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kumimoji="1" lang="en-US" altLang="ja-JP" dirty="0"/>
              <a:t>0</a:t>
            </a:r>
            <a:r>
              <a:rPr kumimoji="1" lang="ja-JP" altLang="en-US" dirty="0"/>
              <a:t>　</a:t>
            </a:r>
            <a:r>
              <a:rPr kumimoji="1" lang="en-US" altLang="ja-JP" dirty="0"/>
              <a:t>(</a:t>
            </a:r>
            <a:r>
              <a:rPr lang="ja-JP" altLang="en-US" dirty="0"/>
              <a:t>超重要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B873FB-76DB-4F97-9B1A-5BD4BF1F3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6" y="1433739"/>
            <a:ext cx="11581673" cy="2887740"/>
          </a:xfrm>
        </p:spPr>
        <p:txBody>
          <a:bodyPr/>
          <a:lstStyle/>
          <a:p>
            <a:r>
              <a:rPr lang="en-US" altLang="ja-JP" dirty="0"/>
              <a:t> </a:t>
            </a:r>
            <a:r>
              <a:rPr lang="ja-JP" altLang="en-US" dirty="0"/>
              <a:t>導通チェック</a:t>
            </a:r>
            <a:endParaRPr lang="en-US" altLang="ja-JP" dirty="0"/>
          </a:p>
          <a:p>
            <a:pPr lvl="1"/>
            <a:r>
              <a:rPr lang="en-US" altLang="ja-JP" dirty="0"/>
              <a:t> 1</a:t>
            </a:r>
            <a:r>
              <a:rPr lang="ja-JP" altLang="en-US" dirty="0"/>
              <a:t>部品をはんだづけをするたびに行う</a:t>
            </a:r>
            <a:endParaRPr lang="en-US" altLang="ja-JP" dirty="0"/>
          </a:p>
          <a:p>
            <a:pPr lvl="1"/>
            <a:r>
              <a:rPr kumimoji="1" lang="ja-JP" altLang="en-US" dirty="0"/>
              <a:t> 回路図を眺めてみて、導通するはずのピンが通電するかテスターで確認</a:t>
            </a:r>
            <a:endParaRPr kumimoji="1"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特に電源を入れる前は、電源ピンと</a:t>
            </a:r>
            <a:r>
              <a:rPr lang="en-US" altLang="ja-JP" dirty="0"/>
              <a:t>GND</a:t>
            </a:r>
            <a:r>
              <a:rPr lang="ja-JP" altLang="en-US" dirty="0"/>
              <a:t>が</a:t>
            </a:r>
            <a:r>
              <a:rPr lang="ja-JP" altLang="en-US" b="1" dirty="0">
                <a:solidFill>
                  <a:srgbClr val="FF0000"/>
                </a:solidFill>
              </a:rPr>
              <a:t>導通しない</a:t>
            </a:r>
            <a:r>
              <a:rPr lang="ja-JP" altLang="en-US" dirty="0"/>
              <a:t>かも確認</a:t>
            </a:r>
            <a:endParaRPr lang="en-US" altLang="ja-JP" dirty="0"/>
          </a:p>
          <a:p>
            <a:pPr lvl="2"/>
            <a:r>
              <a:rPr kumimoji="1" lang="ja-JP" altLang="en-US" dirty="0"/>
              <a:t>導通していると超危険</a:t>
            </a:r>
            <a:endParaRPr kumimoji="1" lang="en-US" altLang="ja-JP" dirty="0"/>
          </a:p>
          <a:p>
            <a:pPr lvl="1"/>
            <a:r>
              <a:rPr lang="ja-JP" altLang="en-US" dirty="0"/>
              <a:t> 後でまとめてやろうと思うと、ミスが発覚した時に原因特定が大変です</a:t>
            </a:r>
            <a:endParaRPr lang="en-US" altLang="ja-JP" dirty="0"/>
          </a:p>
          <a:p>
            <a:pPr lvl="2"/>
            <a:r>
              <a:rPr kumimoji="1" lang="ja-JP" altLang="en-US" dirty="0"/>
              <a:t>こまめな確認が一番です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5858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F3173-8A42-4B49-A70E-B4E0B068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457F30-44C8-4CB8-9C3E-A7193C7F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 IN14</a:t>
            </a:r>
            <a:r>
              <a:rPr lang="ja-JP" altLang="en-US" dirty="0"/>
              <a:t>基板</a:t>
            </a:r>
            <a:r>
              <a:rPr lang="en-US" altLang="ja-JP" dirty="0"/>
              <a:t>, IN19A</a:t>
            </a:r>
            <a:r>
              <a:rPr lang="ja-JP" altLang="en-US" dirty="0"/>
              <a:t>基板</a:t>
            </a:r>
            <a:r>
              <a:rPr lang="en-US" altLang="ja-JP" dirty="0"/>
              <a:t>, BME280</a:t>
            </a:r>
            <a:r>
              <a:rPr lang="ja-JP" altLang="en-US" dirty="0"/>
              <a:t>にピンヘッダをはんだ付け</a:t>
            </a:r>
            <a:endParaRPr lang="en-US" altLang="ja-JP" dirty="0"/>
          </a:p>
          <a:p>
            <a:pPr lvl="1"/>
            <a:r>
              <a:rPr kumimoji="1" lang="ja-JP" altLang="en-US" dirty="0"/>
              <a:t> ニッパーでほしい長さにカット 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向きに注意してはんだ付け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BB9D239-EC38-4D34-AC04-41B17D51C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0" t="34152" r="11958" b="27536"/>
          <a:stretch/>
        </p:blipFill>
        <p:spPr>
          <a:xfrm>
            <a:off x="8894646" y="3920718"/>
            <a:ext cx="2920707" cy="20043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67933D-30EC-45C1-88CA-86061DD5D0CD}"/>
              </a:ext>
            </a:extLst>
          </p:cNvPr>
          <p:cNvSpPr txBox="1"/>
          <p:nvPr/>
        </p:nvSpPr>
        <p:spPr>
          <a:xfrm>
            <a:off x="9378740" y="3335943"/>
            <a:ext cx="195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BME280</a:t>
            </a:r>
            <a:endParaRPr kumimoji="1" lang="ja-JP" altLang="en-US" sz="32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B4C3ADD-78BC-46EF-BB50-22156B738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22241" r="8070" b="27232"/>
          <a:stretch/>
        </p:blipFill>
        <p:spPr>
          <a:xfrm rot="5400000">
            <a:off x="736981" y="3226578"/>
            <a:ext cx="2646947" cy="25988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0B6E6F4-E3A5-4982-A759-DCF1D07C82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8" t="13197" r="8304" b="21618"/>
          <a:stretch/>
        </p:blipFill>
        <p:spPr>
          <a:xfrm rot="10800000">
            <a:off x="3705919" y="3202515"/>
            <a:ext cx="2326105" cy="335280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96D2F59-6977-446C-B023-C57AB644A6C4}"/>
              </a:ext>
            </a:extLst>
          </p:cNvPr>
          <p:cNvSpPr txBox="1"/>
          <p:nvPr/>
        </p:nvSpPr>
        <p:spPr>
          <a:xfrm>
            <a:off x="947250" y="5908985"/>
            <a:ext cx="232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色々印字されている</a:t>
            </a:r>
            <a:endParaRPr kumimoji="1" lang="en-US" altLang="ja-JP" dirty="0"/>
          </a:p>
          <a:p>
            <a:r>
              <a:rPr kumimoji="1" lang="ja-JP" altLang="en-US" dirty="0"/>
              <a:t>面が裏側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8AF6407-9EEA-4A0D-BBF6-E58986DDA7B3}"/>
              </a:ext>
            </a:extLst>
          </p:cNvPr>
          <p:cNvSpPr txBox="1"/>
          <p:nvPr/>
        </p:nvSpPr>
        <p:spPr>
          <a:xfrm>
            <a:off x="9191946" y="6129498"/>
            <a:ext cx="2326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銀色のセンサーが乗っている面が上側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95E5AB76-5D98-4337-BB56-245BF4A4F9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7" t="30663" r="20773"/>
          <a:stretch/>
        </p:blipFill>
        <p:spPr>
          <a:xfrm rot="10800000">
            <a:off x="6378075" y="3202770"/>
            <a:ext cx="2001045" cy="3352545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04C7EE8-A5F2-4E9F-9DA5-A43CC2436686}"/>
              </a:ext>
            </a:extLst>
          </p:cNvPr>
          <p:cNvSpPr txBox="1"/>
          <p:nvPr/>
        </p:nvSpPr>
        <p:spPr>
          <a:xfrm>
            <a:off x="2350432" y="2617740"/>
            <a:ext cx="477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/>
              <a:t>IN14</a:t>
            </a:r>
            <a:r>
              <a:rPr kumimoji="1" lang="ja-JP" altLang="en-US" sz="3200" dirty="0"/>
              <a:t>基板 </a:t>
            </a:r>
            <a:r>
              <a:rPr kumimoji="1" lang="en-US" altLang="ja-JP" sz="3200" dirty="0"/>
              <a:t>&amp; IN19A</a:t>
            </a:r>
            <a:r>
              <a:rPr kumimoji="1" lang="ja-JP" altLang="en-US" sz="3200" dirty="0"/>
              <a:t>基板</a:t>
            </a:r>
          </a:p>
        </p:txBody>
      </p:sp>
    </p:spTree>
    <p:extLst>
      <p:ext uri="{BB962C8B-B14F-4D97-AF65-F5344CB8AC3E}">
        <p14:creationId xmlns:p14="http://schemas.microsoft.com/office/powerpoint/2010/main" val="327750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N-19A (Gazotron) Nixie Röhre - Nixie Tube">
            <a:extLst>
              <a:ext uri="{FF2B5EF4-FFF2-40B4-BE49-F238E27FC236}">
                <a16:creationId xmlns:a16="http://schemas.microsoft.com/office/drawing/2014/main" id="{8991C1D2-6BFC-4712-83CA-FF3CE6F92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468" y="2246334"/>
            <a:ext cx="2184779" cy="24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3A2E7F-DCFD-4C77-A8BC-6BFA877C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8"/>
            <a:ext cx="10515600" cy="554618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ja-JP" dirty="0"/>
              <a:t> </a:t>
            </a:r>
            <a:r>
              <a:rPr lang="en-US" altLang="ja-JP" dirty="0"/>
              <a:t>IN14, 19A</a:t>
            </a:r>
            <a:r>
              <a:rPr kumimoji="1" lang="ja-JP" altLang="en-US" dirty="0"/>
              <a:t>基板に</a:t>
            </a:r>
            <a:r>
              <a:rPr lang="ja-JP" altLang="en-US" dirty="0"/>
              <a:t>ニキシー管</a:t>
            </a:r>
            <a:r>
              <a:rPr kumimoji="1" lang="ja-JP" altLang="en-US" dirty="0"/>
              <a:t>をはんだ付け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アノードピン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下図赤丸</a:t>
            </a:r>
            <a:r>
              <a:rPr kumimoji="1" lang="en-US" altLang="ja-JP" dirty="0"/>
              <a:t>)</a:t>
            </a:r>
            <a:r>
              <a:rPr kumimoji="1" lang="ja-JP" altLang="en-US" dirty="0"/>
              <a:t>を最も長くし、足を螺旋状に切る</a:t>
            </a:r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/>
            <a:endParaRPr kumimoji="1" lang="en-US" altLang="ja-JP" dirty="0"/>
          </a:p>
          <a:p>
            <a:pPr lvl="1"/>
            <a:endParaRPr lang="en-US" altLang="ja-JP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kumimoji="1" lang="en-US" altLang="ja-JP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kumimoji="1" lang="ja-JP" altLang="en-US" dirty="0"/>
              <a:t>アノードピンを</a:t>
            </a:r>
            <a:r>
              <a:rPr kumimoji="1" lang="en-US" altLang="ja-JP" dirty="0"/>
              <a:t>IN14, 19A</a:t>
            </a:r>
            <a:r>
              <a:rPr kumimoji="1" lang="ja-JP" altLang="en-US" dirty="0"/>
              <a:t>基板の</a:t>
            </a:r>
            <a:r>
              <a:rPr kumimoji="1" lang="en-US" altLang="ja-JP" dirty="0"/>
              <a:t>A</a:t>
            </a:r>
            <a:r>
              <a:rPr kumimoji="1" lang="ja-JP" altLang="en-US" dirty="0"/>
              <a:t>の穴に差し込み、</a:t>
            </a:r>
            <a:br>
              <a:rPr lang="en-US" altLang="ja-JP" dirty="0"/>
            </a:br>
            <a:r>
              <a:rPr kumimoji="1" lang="ja-JP" altLang="en-US" dirty="0"/>
              <a:t>その後長い順にすべてのピンを差し込む。</a:t>
            </a:r>
            <a:endParaRPr kumimoji="1" lang="en-US" altLang="ja-JP" dirty="0"/>
          </a:p>
          <a:p>
            <a:pPr lvl="2">
              <a:spcAft>
                <a:spcPts val="600"/>
              </a:spcAft>
            </a:pPr>
            <a:r>
              <a:rPr kumimoji="1" lang="ja-JP" altLang="en-US" dirty="0"/>
              <a:t>向き＆表裏に注意 </a:t>
            </a:r>
            <a:r>
              <a:rPr kumimoji="1" lang="en-US" altLang="ja-JP" dirty="0"/>
              <a:t>(</a:t>
            </a:r>
            <a:r>
              <a:rPr kumimoji="1" lang="ja-JP" altLang="en-US" dirty="0"/>
              <a:t>基板のシルク印字面が地面側</a:t>
            </a:r>
            <a:r>
              <a:rPr kumimoji="1" lang="en-US" altLang="ja-JP" dirty="0"/>
              <a:t>)</a:t>
            </a:r>
          </a:p>
          <a:p>
            <a:pPr lvl="2">
              <a:spcAft>
                <a:spcPts val="1200"/>
              </a:spcAft>
            </a:pPr>
            <a:r>
              <a:rPr kumimoji="1" lang="ja-JP" altLang="en-US" dirty="0"/>
              <a:t>仮装着したものを参考にしてください</a:t>
            </a:r>
            <a:endParaRPr kumimoji="1" lang="en-US" altLang="ja-JP" dirty="0"/>
          </a:p>
          <a:p>
            <a:pPr lvl="1">
              <a:lnSpc>
                <a:spcPct val="110000"/>
              </a:lnSpc>
            </a:pPr>
            <a:r>
              <a:rPr kumimoji="1" lang="ja-JP" altLang="en-US" dirty="0"/>
              <a:t>アノードピンのみはんだ付けし、傾きを調整。</a:t>
            </a:r>
            <a:br>
              <a:rPr kumimoji="1" lang="en-US" altLang="ja-JP" dirty="0"/>
            </a:br>
            <a:r>
              <a:rPr kumimoji="1" lang="ja-JP" altLang="en-US" dirty="0"/>
              <a:t>覚悟を決めたら全てのピンをはんだ付け</a:t>
            </a:r>
            <a:endParaRPr kumimoji="1" lang="en-US" altLang="ja-JP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278E61C-392C-4869-B340-EAF4C6F3C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pic>
        <p:nvPicPr>
          <p:cNvPr id="2050" name="Picture 2" descr="ニキシー管時計キット 組み立てガイド - q61.org blog">
            <a:extLst>
              <a:ext uri="{FF2B5EF4-FFF2-40B4-BE49-F238E27FC236}">
                <a16:creationId xmlns:a16="http://schemas.microsoft.com/office/drawing/2014/main" id="{B06595D0-F26D-4AB1-A207-7748F7D6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494" y="2466939"/>
            <a:ext cx="2627612" cy="196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-14 (Gazotron) Nixie Röhre - Nixie Tube">
            <a:extLst>
              <a:ext uri="{FF2B5EF4-FFF2-40B4-BE49-F238E27FC236}">
                <a16:creationId xmlns:a16="http://schemas.microsoft.com/office/drawing/2014/main" id="{4DC02BF9-BF42-4565-9749-19909898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0" y="2261155"/>
            <a:ext cx="2272838" cy="237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A5B963D-9368-405A-AD8E-FC93DCF10EEA}"/>
              </a:ext>
            </a:extLst>
          </p:cNvPr>
          <p:cNvSpPr/>
          <p:nvPr/>
        </p:nvSpPr>
        <p:spPr>
          <a:xfrm>
            <a:off x="2412949" y="2910715"/>
            <a:ext cx="279866" cy="3076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2ECA6C4-D429-44CE-A749-ABC8B973B5A1}"/>
              </a:ext>
            </a:extLst>
          </p:cNvPr>
          <p:cNvSpPr txBox="1"/>
          <p:nvPr/>
        </p:nvSpPr>
        <p:spPr>
          <a:xfrm>
            <a:off x="2071465" y="1982636"/>
            <a:ext cx="110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IN-14</a:t>
            </a:r>
            <a:endParaRPr kumimoji="1" lang="ja-JP" altLang="en-US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D99FBF8-650F-4FB3-9D87-223669875F10}"/>
              </a:ext>
            </a:extLst>
          </p:cNvPr>
          <p:cNvSpPr txBox="1"/>
          <p:nvPr/>
        </p:nvSpPr>
        <p:spPr>
          <a:xfrm>
            <a:off x="5224152" y="1982636"/>
            <a:ext cx="130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IN-19A</a:t>
            </a:r>
            <a:endParaRPr kumimoji="1" lang="ja-JP" altLang="en-US" sz="2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7B84001-8607-40B6-AC89-043CFBD4DC09}"/>
              </a:ext>
            </a:extLst>
          </p:cNvPr>
          <p:cNvSpPr/>
          <p:nvPr/>
        </p:nvSpPr>
        <p:spPr>
          <a:xfrm>
            <a:off x="5642831" y="2979859"/>
            <a:ext cx="279866" cy="3076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66DDD18-33E8-47DD-B834-6284FF3898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8" b="9356"/>
          <a:stretch/>
        </p:blipFill>
        <p:spPr>
          <a:xfrm rot="10800000">
            <a:off x="8188429" y="4869319"/>
            <a:ext cx="3331535" cy="18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D8A48F-4662-4C4A-9D09-EC7364BB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915458-0985-4B6F-9D98-F03CDFA70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9"/>
            <a:ext cx="10515600" cy="5121576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 main, power</a:t>
            </a:r>
            <a:r>
              <a:rPr kumimoji="1" lang="ja-JP" altLang="en-US" dirty="0"/>
              <a:t>基板に部品をはんだ付け</a:t>
            </a:r>
            <a:endParaRPr kumimoji="1" lang="en-US" altLang="ja-JP" dirty="0"/>
          </a:p>
          <a:p>
            <a:pPr lvl="1"/>
            <a:r>
              <a:rPr lang="ja-JP" altLang="en-US" dirty="0"/>
              <a:t> 背の低い部品</a:t>
            </a:r>
            <a:r>
              <a:rPr lang="en-US" altLang="ja-JP" dirty="0"/>
              <a:t>(</a:t>
            </a:r>
            <a:r>
              <a:rPr lang="ja-JP" altLang="en-US" dirty="0"/>
              <a:t>上</a:t>
            </a:r>
            <a:r>
              <a:rPr lang="en-US" altLang="ja-JP" dirty="0"/>
              <a:t>)</a:t>
            </a:r>
            <a:r>
              <a:rPr lang="ja-JP" altLang="en-US" dirty="0"/>
              <a:t>から装着</a:t>
            </a:r>
            <a:endParaRPr lang="en-US" altLang="ja-JP" dirty="0"/>
          </a:p>
          <a:p>
            <a:pPr lvl="2"/>
            <a:r>
              <a:rPr kumimoji="1" lang="ja-JP" altLang="en-US" dirty="0"/>
              <a:t>カーボン抵抗</a:t>
            </a:r>
            <a:endParaRPr kumimoji="1" lang="en-US" altLang="ja-JP" dirty="0"/>
          </a:p>
          <a:p>
            <a:pPr lvl="2"/>
            <a:r>
              <a:rPr lang="ja-JP" altLang="en-US" dirty="0"/>
              <a:t>フォトカプラ</a:t>
            </a:r>
            <a:endParaRPr lang="en-US" altLang="ja-JP" dirty="0"/>
          </a:p>
          <a:p>
            <a:pPr lvl="2"/>
            <a:r>
              <a:rPr kumimoji="1" lang="ja-JP" altLang="en-US" dirty="0"/>
              <a:t>ダイオード</a:t>
            </a:r>
            <a:endParaRPr kumimoji="1" lang="en-US" altLang="ja-JP" dirty="0"/>
          </a:p>
          <a:p>
            <a:pPr lvl="2"/>
            <a:r>
              <a:rPr lang="ja-JP" altLang="en-US" dirty="0"/>
              <a:t>セラミックコンデンサ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IC</a:t>
            </a:r>
            <a:r>
              <a:rPr kumimoji="1" lang="ja-JP" altLang="en-US" dirty="0"/>
              <a:t>＆マイコン</a:t>
            </a:r>
            <a:r>
              <a:rPr kumimoji="1" lang="en-US" altLang="ja-JP" dirty="0"/>
              <a:t> (</a:t>
            </a:r>
            <a:r>
              <a:rPr kumimoji="1" lang="ja-JP" altLang="en-US" dirty="0"/>
              <a:t>ピンソケット </a:t>
            </a:r>
            <a:r>
              <a:rPr kumimoji="1" lang="en-US" altLang="ja-JP" dirty="0"/>
              <a:t>-&gt; IC</a:t>
            </a:r>
            <a:r>
              <a:rPr kumimoji="1" lang="ja-JP" altLang="en-US" dirty="0"/>
              <a:t>本体</a:t>
            </a:r>
            <a:r>
              <a:rPr kumimoji="1" lang="en-US" altLang="ja-JP" dirty="0"/>
              <a:t>)</a:t>
            </a:r>
          </a:p>
          <a:p>
            <a:pPr lvl="2"/>
            <a:r>
              <a:rPr lang="ja-JP" altLang="en-US" dirty="0"/>
              <a:t>センサ</a:t>
            </a:r>
            <a:endParaRPr kumimoji="1" lang="en-US" altLang="ja-JP" dirty="0"/>
          </a:p>
          <a:p>
            <a:pPr lvl="2"/>
            <a:r>
              <a:rPr lang="en-US" altLang="ja-JP" dirty="0"/>
              <a:t>DCDC</a:t>
            </a:r>
          </a:p>
          <a:p>
            <a:pPr lvl="2"/>
            <a:r>
              <a:rPr lang="ja-JP" altLang="en-US" dirty="0"/>
              <a:t>電解コンデンサ</a:t>
            </a:r>
            <a:endParaRPr lang="en-US" altLang="ja-JP" dirty="0"/>
          </a:p>
          <a:p>
            <a:pPr lvl="2"/>
            <a:r>
              <a:rPr lang="ja-JP" altLang="en-US" dirty="0"/>
              <a:t>トランジスタ</a:t>
            </a:r>
            <a:endParaRPr lang="en-US" altLang="ja-JP" dirty="0"/>
          </a:p>
          <a:p>
            <a:r>
              <a:rPr lang="en-US" altLang="ja-JP" dirty="0"/>
              <a:t>Main</a:t>
            </a:r>
            <a:r>
              <a:rPr lang="ja-JP" altLang="en-US" dirty="0"/>
              <a:t>基板にピンソケットをはんだ付け</a:t>
            </a:r>
            <a:endParaRPr lang="en-US" altLang="ja-JP" dirty="0"/>
          </a:p>
          <a:p>
            <a:pPr lvl="1"/>
            <a:r>
              <a:rPr lang="en-US" altLang="ja-JP" dirty="0"/>
              <a:t> 7</a:t>
            </a:r>
            <a:r>
              <a:rPr lang="ja-JP" altLang="en-US" dirty="0"/>
              <a:t>ピン分ニッパーで切り出す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pic>
        <p:nvPicPr>
          <p:cNvPr id="2050" name="Picture 2" descr="rfparts">
            <a:extLst>
              <a:ext uri="{FF2B5EF4-FFF2-40B4-BE49-F238E27FC236}">
                <a16:creationId xmlns:a16="http://schemas.microsoft.com/office/drawing/2014/main" id="{23570CF3-D2B1-473E-A932-97F6AFD1F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9" t="26243" r="63460"/>
          <a:stretch/>
        </p:blipFill>
        <p:spPr bwMode="auto">
          <a:xfrm>
            <a:off x="7164888" y="2004165"/>
            <a:ext cx="1565754" cy="18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EBA45C-5774-4086-A545-65FA6F9B46FA}"/>
              </a:ext>
            </a:extLst>
          </p:cNvPr>
          <p:cNvSpPr txBox="1"/>
          <p:nvPr/>
        </p:nvSpPr>
        <p:spPr>
          <a:xfrm>
            <a:off x="8893479" y="2620924"/>
            <a:ext cx="2505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抵抗、ダイオードは</a:t>
            </a:r>
            <a:endParaRPr lang="en-US" altLang="ja-JP" sz="2000" dirty="0"/>
          </a:p>
          <a:p>
            <a:r>
              <a:rPr lang="ja-JP" altLang="en-US" sz="2000" dirty="0"/>
              <a:t>折り曲げて差し込む</a:t>
            </a:r>
            <a:endParaRPr kumimoji="1" lang="ja-JP" altLang="en-US" sz="20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BAC335-3FC7-4359-8725-AB964BFF9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0" t="16112" r="6149" b="22079"/>
          <a:stretch/>
        </p:blipFill>
        <p:spPr>
          <a:xfrm>
            <a:off x="7077206" y="4590113"/>
            <a:ext cx="2141950" cy="193207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807AB1-47A6-4AD4-BF18-16CFA4A4B1B5}"/>
              </a:ext>
            </a:extLst>
          </p:cNvPr>
          <p:cNvSpPr txBox="1"/>
          <p:nvPr/>
        </p:nvSpPr>
        <p:spPr>
          <a:xfrm>
            <a:off x="9240466" y="5048319"/>
            <a:ext cx="31281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傾かないように注意！</a:t>
            </a:r>
            <a:endParaRPr kumimoji="1" lang="en-US" altLang="ja-JP" sz="2000" dirty="0"/>
          </a:p>
          <a:p>
            <a:r>
              <a:rPr lang="en-US" altLang="ja-JP" sz="2000" dirty="0"/>
              <a:t>1</a:t>
            </a:r>
            <a:r>
              <a:rPr lang="ja-JP" altLang="en-US" sz="2000" dirty="0"/>
              <a:t>ピンだけはんだ付けし、</a:t>
            </a:r>
            <a:endParaRPr lang="en-US" altLang="ja-JP" sz="2000" dirty="0"/>
          </a:p>
          <a:p>
            <a:r>
              <a:rPr kumimoji="1" lang="ja-JP" altLang="en-US" sz="2000" dirty="0"/>
              <a:t>傾きを調整する</a:t>
            </a:r>
          </a:p>
        </p:txBody>
      </p:sp>
    </p:spTree>
    <p:extLst>
      <p:ext uri="{BB962C8B-B14F-4D97-AF65-F5344CB8AC3E}">
        <p14:creationId xmlns:p14="http://schemas.microsoft.com/office/powerpoint/2010/main" val="316285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FE1B18-9EF5-4DCE-B69D-96DB223B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E9DBA8-4CA0-41C0-A7FC-3DBF3106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6" y="1433739"/>
            <a:ext cx="11815353" cy="4351338"/>
          </a:xfrm>
        </p:spPr>
        <p:txBody>
          <a:bodyPr/>
          <a:lstStyle/>
          <a:p>
            <a:r>
              <a:rPr lang="en-US" altLang="ja-JP" dirty="0"/>
              <a:t> power</a:t>
            </a:r>
            <a:r>
              <a:rPr lang="ja-JP" altLang="en-US" dirty="0"/>
              <a:t>基板の火入れ</a:t>
            </a:r>
            <a:endParaRPr lang="en-US" altLang="ja-JP" dirty="0"/>
          </a:p>
          <a:p>
            <a:pPr lvl="1"/>
            <a:r>
              <a:rPr kumimoji="1" lang="ja-JP" altLang="en-US" dirty="0"/>
              <a:t> 可変抵抗を画像の様に回し、テスターを</a:t>
            </a:r>
            <a:r>
              <a:rPr kumimoji="1" lang="en-US" altLang="ja-JP" dirty="0"/>
              <a:t>GND</a:t>
            </a:r>
            <a:r>
              <a:rPr kumimoji="1" lang="ja-JP" altLang="en-US" dirty="0"/>
              <a:t>と</a:t>
            </a:r>
            <a:r>
              <a:rPr kumimoji="1" lang="en-US" altLang="ja-JP" dirty="0"/>
              <a:t>J</a:t>
            </a:r>
            <a:r>
              <a:rPr lang="en-US" altLang="ja-JP" dirty="0"/>
              <a:t>2</a:t>
            </a:r>
            <a:r>
              <a:rPr kumimoji="1" lang="ja-JP" altLang="en-US" dirty="0"/>
              <a:t>のピン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下図</a:t>
            </a:r>
            <a:r>
              <a:rPr kumimoji="1" lang="en-US" altLang="ja-JP" dirty="0"/>
              <a:t>)</a:t>
            </a:r>
            <a:r>
              <a:rPr kumimoji="1" lang="ja-JP" altLang="en-US" dirty="0"/>
              <a:t>に当てる</a:t>
            </a:r>
            <a:endParaRPr kumimoji="1" lang="en-US" altLang="ja-JP" dirty="0"/>
          </a:p>
          <a:p>
            <a:pPr lvl="2"/>
            <a:r>
              <a:rPr lang="ja-JP" altLang="en-US" dirty="0"/>
              <a:t> テスターは</a:t>
            </a:r>
            <a:r>
              <a:rPr lang="en-US" altLang="ja-JP" dirty="0"/>
              <a:t>DC300V</a:t>
            </a:r>
            <a:r>
              <a:rPr lang="ja-JP" altLang="en-US" dirty="0"/>
              <a:t>を測定できるように</a:t>
            </a:r>
            <a:endParaRPr lang="en-US" altLang="ja-JP" dirty="0"/>
          </a:p>
          <a:p>
            <a:pPr lvl="1"/>
            <a:r>
              <a:rPr kumimoji="1" lang="en-US" altLang="ja-JP" dirty="0"/>
              <a:t> DC</a:t>
            </a:r>
            <a:r>
              <a:rPr kumimoji="1" lang="ja-JP" altLang="en-US" dirty="0"/>
              <a:t>ジャックに電源を差し込み、テスターの電圧値を確認</a:t>
            </a:r>
            <a:endParaRPr kumimoji="1" lang="en-US" altLang="ja-JP" dirty="0"/>
          </a:p>
          <a:p>
            <a:pPr lvl="1"/>
            <a:r>
              <a:rPr lang="en-US" altLang="ja-JP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110~150V</a:t>
            </a:r>
            <a:r>
              <a:rPr lang="ja-JP" altLang="en-US" b="1" dirty="0">
                <a:solidFill>
                  <a:srgbClr val="FF0000"/>
                </a:solidFill>
              </a:rPr>
              <a:t>程度の値を示さない場合、すぐに電源を抜く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2"/>
            <a:r>
              <a:rPr lang="ja-JP" altLang="en-US" dirty="0"/>
              <a:t>高すぎる</a:t>
            </a:r>
            <a:r>
              <a:rPr lang="en-US" altLang="ja-JP" dirty="0"/>
              <a:t>or</a:t>
            </a:r>
            <a:r>
              <a:rPr lang="ja-JP" altLang="en-US" dirty="0"/>
              <a:t>低すぎる値の場合</a:t>
            </a:r>
            <a:endParaRPr lang="en-US" altLang="ja-JP" dirty="0"/>
          </a:p>
          <a:p>
            <a:pPr lvl="3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特に抵抗</a:t>
            </a:r>
            <a:r>
              <a:rPr lang="en-US" altLang="ja-JP" dirty="0"/>
              <a:t>)</a:t>
            </a:r>
            <a:r>
              <a:rPr lang="ja-JP" altLang="en-US" dirty="0"/>
              <a:t>の取り違えチェック</a:t>
            </a:r>
            <a:endParaRPr lang="en-US" altLang="ja-JP" dirty="0"/>
          </a:p>
          <a:p>
            <a:pPr lvl="2"/>
            <a:r>
              <a:rPr lang="en-US" altLang="ja-JP" dirty="0"/>
              <a:t>0V</a:t>
            </a:r>
            <a:r>
              <a:rPr lang="ja-JP" altLang="en-US" dirty="0"/>
              <a:t>の場合</a:t>
            </a:r>
            <a:endParaRPr lang="en-US" altLang="ja-JP" dirty="0"/>
          </a:p>
          <a:p>
            <a:pPr lvl="3"/>
            <a:r>
              <a:rPr lang="ja-JP" altLang="en-US" dirty="0"/>
              <a:t>導通チェック</a:t>
            </a:r>
            <a:endParaRPr lang="en-US" altLang="ja-JP" dirty="0"/>
          </a:p>
          <a:p>
            <a:pPr lvl="2"/>
            <a:r>
              <a:rPr lang="ja-JP" altLang="en-US" dirty="0"/>
              <a:t>大変ですが、上記で</a:t>
            </a:r>
            <a:r>
              <a:rPr lang="en-US" altLang="ja-JP" dirty="0"/>
              <a:t>99</a:t>
            </a:r>
            <a:r>
              <a:rPr lang="ja-JP" altLang="en-US" dirty="0"/>
              <a:t>％解決するはずです</a:t>
            </a:r>
            <a:endParaRPr lang="en-US" altLang="ja-JP" dirty="0"/>
          </a:p>
          <a:p>
            <a:pPr lvl="1"/>
            <a:endParaRPr kumimoji="1" lang="en-US" altLang="ja-JP" b="1" dirty="0">
              <a:solidFill>
                <a:srgbClr val="FF0000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FE9C78F-2F38-49B8-B3E0-2036D0024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3" t="80263" r="22994" b="-10787"/>
          <a:stretch/>
        </p:blipFill>
        <p:spPr>
          <a:xfrm>
            <a:off x="376646" y="5597185"/>
            <a:ext cx="3544864" cy="1806040"/>
          </a:xfrm>
          <a:prstGeom prst="rect">
            <a:avLst/>
          </a:prstGeom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77E5B8D-CE04-43A7-AE55-D4C614B22CC0}"/>
              </a:ext>
            </a:extLst>
          </p:cNvPr>
          <p:cNvCxnSpPr>
            <a:cxnSpLocks/>
          </p:cNvCxnSpPr>
          <p:nvPr/>
        </p:nvCxnSpPr>
        <p:spPr>
          <a:xfrm flipH="1">
            <a:off x="2906902" y="5504215"/>
            <a:ext cx="1252603" cy="816406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7D77BF-E007-465B-A325-FE1D8C2917AD}"/>
              </a:ext>
            </a:extLst>
          </p:cNvPr>
          <p:cNvSpPr txBox="1"/>
          <p:nvPr/>
        </p:nvSpPr>
        <p:spPr>
          <a:xfrm>
            <a:off x="4207547" y="518104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一番右端の穴が</a:t>
            </a:r>
            <a:endParaRPr kumimoji="1" lang="en-US" altLang="ja-JP" dirty="0"/>
          </a:p>
          <a:p>
            <a:r>
              <a:rPr kumimoji="1" lang="ja-JP" altLang="en-US" dirty="0"/>
              <a:t>ニキシー管駆動用高電圧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3367C54-4912-4943-A328-C093E13A90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2" r="56392" b="17626"/>
          <a:stretch/>
        </p:blipFill>
        <p:spPr>
          <a:xfrm>
            <a:off x="7064926" y="3442017"/>
            <a:ext cx="3174514" cy="286205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082B4A4-E7A1-4DDF-B425-EFD21AD29375}"/>
              </a:ext>
            </a:extLst>
          </p:cNvPr>
          <p:cNvSpPr txBox="1"/>
          <p:nvPr/>
        </p:nvSpPr>
        <p:spPr>
          <a:xfrm>
            <a:off x="10241854" y="4549742"/>
            <a:ext cx="2246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可変抵抗の</a:t>
            </a:r>
            <a:endParaRPr kumimoji="1" lang="en-US" altLang="ja-JP" dirty="0"/>
          </a:p>
          <a:p>
            <a:r>
              <a:rPr kumimoji="1" lang="ja-JP" altLang="en-US" dirty="0"/>
              <a:t>弦のように</a:t>
            </a:r>
            <a:endParaRPr kumimoji="1" lang="en-US" altLang="ja-JP" dirty="0"/>
          </a:p>
          <a:p>
            <a:r>
              <a:rPr kumimoji="1" lang="ja-JP" altLang="en-US" dirty="0"/>
              <a:t>なっている部分が</a:t>
            </a:r>
            <a:endParaRPr kumimoji="1" lang="en-US" altLang="ja-JP" dirty="0"/>
          </a:p>
          <a:p>
            <a:r>
              <a:rPr lang="en-US" altLang="ja-JP" dirty="0"/>
              <a:t>J2</a:t>
            </a:r>
            <a:r>
              <a:rPr lang="ja-JP" altLang="en-US" dirty="0"/>
              <a:t>側を向くように。</a:t>
            </a:r>
            <a:endParaRPr lang="en-US" altLang="ja-JP" dirty="0"/>
          </a:p>
          <a:p>
            <a:r>
              <a:rPr kumimoji="1" lang="en-US" altLang="ja-JP" dirty="0"/>
              <a:t>(</a:t>
            </a:r>
            <a:r>
              <a:rPr kumimoji="1" lang="ja-JP" altLang="en-US" dirty="0"/>
              <a:t>画像では少し</a:t>
            </a:r>
            <a:endParaRPr kumimoji="1" lang="en-US" altLang="ja-JP" dirty="0"/>
          </a:p>
          <a:p>
            <a:r>
              <a:rPr kumimoji="1" lang="ja-JP" altLang="en-US" dirty="0"/>
              <a:t>ずれています</a:t>
            </a:r>
            <a:r>
              <a:rPr kumimoji="1" lang="en-US" altLang="ja-JP" dirty="0"/>
              <a:t>…)</a:t>
            </a:r>
            <a:endParaRPr kumimoji="1" lang="ja-JP" altLang="en-US" dirty="0"/>
          </a:p>
        </p:txBody>
      </p:sp>
      <p:sp>
        <p:nvSpPr>
          <p:cNvPr id="12" name="弦 11">
            <a:extLst>
              <a:ext uri="{FF2B5EF4-FFF2-40B4-BE49-F238E27FC236}">
                <a16:creationId xmlns:a16="http://schemas.microsoft.com/office/drawing/2014/main" id="{0D3B81B7-0E92-4845-99F6-9E32503C05D5}"/>
              </a:ext>
            </a:extLst>
          </p:cNvPr>
          <p:cNvSpPr/>
          <p:nvPr/>
        </p:nvSpPr>
        <p:spPr>
          <a:xfrm rot="8299059">
            <a:off x="10752257" y="3521206"/>
            <a:ext cx="926926" cy="949348"/>
          </a:xfrm>
          <a:prstGeom prst="chord">
            <a:avLst>
              <a:gd name="adj1" fmla="val 109129"/>
              <a:gd name="adj2" fmla="val 15630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81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DDCF77-4DC8-453A-9E5E-476C3C80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はじめに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04D0C7-D8F3-4C0D-BA81-F879A72C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 200V</a:t>
            </a:r>
            <a:r>
              <a:rPr kumimoji="1" lang="ja-JP" altLang="en-US" dirty="0"/>
              <a:t>近い電圧を扱います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感電の恐れあり！！！！！</a:t>
            </a:r>
            <a:endParaRPr kumimoji="1" lang="en-US" altLang="ja-JP" dirty="0"/>
          </a:p>
          <a:p>
            <a:pPr lvl="2"/>
            <a:r>
              <a:rPr lang="ja-JP" altLang="en-US" dirty="0"/>
              <a:t>私は</a:t>
            </a:r>
            <a:r>
              <a:rPr lang="en-US" altLang="ja-JP" dirty="0"/>
              <a:t>5</a:t>
            </a:r>
            <a:r>
              <a:rPr lang="ja-JP" altLang="en-US" dirty="0"/>
              <a:t>回ほどヒヤッとしました</a:t>
            </a:r>
            <a:endParaRPr lang="en-US" altLang="ja-JP" dirty="0"/>
          </a:p>
          <a:p>
            <a:pPr lvl="2"/>
            <a:r>
              <a:rPr kumimoji="1" lang="ja-JP" altLang="en-US" dirty="0"/>
              <a:t>いずれも手汗をかき接触抵抗が低下した時でした</a:t>
            </a:r>
            <a:endParaRPr kumimoji="1" lang="en-US" altLang="ja-JP" dirty="0"/>
          </a:p>
          <a:p>
            <a:r>
              <a:rPr lang="ja-JP" altLang="en-US" dirty="0"/>
              <a:t> 以下のルールを守ってください</a:t>
            </a:r>
            <a:endParaRPr lang="en-US" altLang="ja-JP" dirty="0"/>
          </a:p>
          <a:p>
            <a:pPr lvl="1"/>
            <a:r>
              <a:rPr lang="ja-JP" altLang="en-US" b="1" dirty="0">
                <a:solidFill>
                  <a:srgbClr val="FF0000"/>
                </a:solidFill>
              </a:rPr>
              <a:t> 電源が刺さった状態で基板に触らない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 b="1" dirty="0">
                <a:solidFill>
                  <a:srgbClr val="FF0000"/>
                </a:solidFill>
              </a:rPr>
              <a:t> 電源を抜いても</a:t>
            </a:r>
            <a:r>
              <a:rPr kumimoji="1" lang="en-US" altLang="ja-JP" b="1" dirty="0">
                <a:solidFill>
                  <a:srgbClr val="FF0000"/>
                </a:solidFill>
              </a:rPr>
              <a:t>10</a:t>
            </a:r>
            <a:r>
              <a:rPr kumimoji="1" lang="ja-JP" altLang="en-US" b="1" dirty="0">
                <a:solidFill>
                  <a:srgbClr val="FF0000"/>
                </a:solidFill>
              </a:rPr>
              <a:t>秒間は触らない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lvl="2"/>
            <a:r>
              <a:rPr lang="ja-JP" altLang="en-US" dirty="0"/>
              <a:t>コンデンサに電圧がチャージされているため</a:t>
            </a:r>
            <a:endParaRPr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両手で触らない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2"/>
            <a:r>
              <a:rPr lang="ja-JP" altLang="en-US" dirty="0"/>
              <a:t>片手なら感電しても、手がびりっとするだけで済みます</a:t>
            </a:r>
            <a:endParaRPr lang="en-US" altLang="ja-JP" dirty="0"/>
          </a:p>
          <a:p>
            <a:pPr lvl="2"/>
            <a:r>
              <a:rPr lang="ja-JP" altLang="en-US" dirty="0"/>
              <a:t>両手だと心臓に影響を与える可能性があります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02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FA240C-8BB8-42CE-A8C8-78B982D5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作成手順 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5F350C-2D52-4B7B-9C54-A8C53F9AD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58791"/>
            <a:ext cx="10515600" cy="3689406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/>
              <a:t> </a:t>
            </a:r>
            <a:r>
              <a:rPr lang="ja-JP" altLang="en-US" dirty="0"/>
              <a:t>被覆線を</a:t>
            </a:r>
            <a:r>
              <a:rPr lang="en-US" altLang="ja-JP" dirty="0"/>
              <a:t>5cm</a:t>
            </a:r>
            <a:r>
              <a:rPr lang="ja-JP" altLang="en-US" dirty="0"/>
              <a:t>に切る </a:t>
            </a:r>
            <a:r>
              <a:rPr lang="en-US" altLang="ja-JP" dirty="0"/>
              <a:t>(13</a:t>
            </a:r>
            <a:r>
              <a:rPr lang="ja-JP" altLang="en-US" dirty="0"/>
              <a:t>本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 両端</a:t>
            </a:r>
            <a:r>
              <a:rPr kumimoji="1" lang="en-US" altLang="ja-JP" dirty="0"/>
              <a:t>1cm</a:t>
            </a:r>
            <a:r>
              <a:rPr kumimoji="1" lang="ja-JP" altLang="en-US" dirty="0"/>
              <a:t>ずつ被覆を取り除く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お送りしたワイヤーストリッパ</a:t>
            </a:r>
            <a:r>
              <a:rPr kumimoji="1" lang="en-US" altLang="ja-JP" dirty="0"/>
              <a:t>(</a:t>
            </a:r>
            <a:r>
              <a:rPr kumimoji="1" lang="ja-JP" altLang="en-US" dirty="0"/>
              <a:t>最も太い穴 より線</a:t>
            </a:r>
            <a:r>
              <a:rPr kumimoji="1" lang="en-US" altLang="ja-JP" dirty="0"/>
              <a:t>28AWG)</a:t>
            </a:r>
            <a:r>
              <a:rPr kumimoji="1" lang="ja-JP" altLang="en-US" dirty="0"/>
              <a:t>をお使いください</a:t>
            </a:r>
            <a:endParaRPr kumimoji="1" lang="en-US" altLang="ja-JP" dirty="0"/>
          </a:p>
          <a:p>
            <a:r>
              <a:rPr lang="en-US" altLang="ja-JP" dirty="0"/>
              <a:t> power</a:t>
            </a:r>
            <a:r>
              <a:rPr lang="ja-JP" altLang="en-US" dirty="0"/>
              <a:t>基板と</a:t>
            </a:r>
            <a:r>
              <a:rPr lang="en-US" altLang="ja-JP" dirty="0"/>
              <a:t>main</a:t>
            </a:r>
            <a:r>
              <a:rPr lang="ja-JP" altLang="en-US" dirty="0"/>
              <a:t>基板のピン穴同士を結ぶように被覆線をはんだ付け</a:t>
            </a:r>
            <a:endParaRPr lang="en-US" altLang="ja-JP" dirty="0"/>
          </a:p>
          <a:p>
            <a:pPr lvl="1"/>
            <a:r>
              <a:rPr kumimoji="1" lang="ja-JP" altLang="en-US" dirty="0"/>
              <a:t> 右図参照</a:t>
            </a:r>
            <a:endParaRPr kumimoji="1" lang="en-US" altLang="ja-JP" dirty="0"/>
          </a:p>
          <a:p>
            <a:r>
              <a:rPr lang="ja-JP" altLang="en-US" dirty="0"/>
              <a:t> ニキシー管も装着し、動作確認</a:t>
            </a:r>
            <a:endParaRPr lang="en-US" altLang="ja-JP" dirty="0"/>
          </a:p>
          <a:p>
            <a:pPr lvl="1"/>
            <a:r>
              <a:rPr lang="ja-JP" altLang="en-US" dirty="0"/>
              <a:t> 暗い場合は可変抵抗を反時計回りに回して調整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ja-JP" altLang="en-US" dirty="0">
                <a:solidFill>
                  <a:srgbClr val="FF0000"/>
                </a:solidFill>
              </a:rPr>
              <a:t>電源を抜いてから行う！</a:t>
            </a:r>
            <a:endParaRPr lang="en-US" altLang="ja-JP" dirty="0">
              <a:solidFill>
                <a:srgbClr val="FF0000"/>
              </a:solidFill>
            </a:endParaRPr>
          </a:p>
          <a:p>
            <a:pPr lvl="1"/>
            <a:r>
              <a:rPr kumimoji="1" lang="ja-JP" altLang="en-US" dirty="0"/>
              <a:t> ケース前提での温湿度が表示されます</a:t>
            </a:r>
            <a:endParaRPr kumimoji="1" lang="en-US" altLang="ja-JP" dirty="0"/>
          </a:p>
          <a:p>
            <a:pPr lvl="2"/>
            <a:r>
              <a:rPr lang="ja-JP" altLang="en-US" dirty="0"/>
              <a:t>ケースなしの場合、</a:t>
            </a:r>
            <a:r>
              <a:rPr kumimoji="1" lang="en-US" altLang="ja-JP" dirty="0"/>
              <a:t>+6</a:t>
            </a:r>
            <a:r>
              <a:rPr kumimoji="1" lang="ja-JP" altLang="en-US" dirty="0"/>
              <a:t>℃程度で実際の温度</a:t>
            </a:r>
            <a:endParaRPr kumimoji="1" lang="en-US" altLang="ja-JP" dirty="0"/>
          </a:p>
          <a:p>
            <a:pPr lvl="2"/>
            <a:r>
              <a:rPr lang="ja-JP" altLang="en-US" dirty="0"/>
              <a:t>ファームウェア部分で変更可能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81F203-28CB-4FCB-8022-FFD45EE8608F}"/>
              </a:ext>
            </a:extLst>
          </p:cNvPr>
          <p:cNvSpPr txBox="1"/>
          <p:nvPr/>
        </p:nvSpPr>
        <p:spPr>
          <a:xfrm>
            <a:off x="8382738" y="601210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同じ位置にある</a:t>
            </a:r>
            <a:endParaRPr kumimoji="1" lang="en-US" altLang="ja-JP" sz="2000" dirty="0"/>
          </a:p>
          <a:p>
            <a:pPr algn="ctr"/>
            <a:r>
              <a:rPr lang="ja-JP" altLang="en-US" sz="2000" dirty="0"/>
              <a:t>穴同士を結びます</a:t>
            </a:r>
            <a:endParaRPr kumimoji="1"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AB917E9-ACA6-43B0-8F5E-5A042D2C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5" t="12237" r="8721" b="25297"/>
          <a:stretch/>
        </p:blipFill>
        <p:spPr>
          <a:xfrm>
            <a:off x="7540669" y="2979429"/>
            <a:ext cx="3920648" cy="29996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16AEE31-1E02-4141-84BA-1E82A1331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8" t="37778" r="1755" b="30877"/>
          <a:stretch/>
        </p:blipFill>
        <p:spPr>
          <a:xfrm rot="10800000">
            <a:off x="2325369" y="5399209"/>
            <a:ext cx="2967788" cy="13713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B77BA9-6D7A-46C5-98D2-503A471792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1" t="21271" r="21754" b="7953"/>
          <a:stretch/>
        </p:blipFill>
        <p:spPr>
          <a:xfrm rot="13411184">
            <a:off x="6198178" y="4244994"/>
            <a:ext cx="674645" cy="1806405"/>
          </a:xfrm>
          <a:prstGeom prst="rect">
            <a:avLst/>
          </a:prstGeom>
        </p:spPr>
      </p:pic>
      <p:sp>
        <p:nvSpPr>
          <p:cNvPr id="10" name="円弧 9">
            <a:extLst>
              <a:ext uri="{FF2B5EF4-FFF2-40B4-BE49-F238E27FC236}">
                <a16:creationId xmlns:a16="http://schemas.microsoft.com/office/drawing/2014/main" id="{CD482E0D-5FAB-49F0-9490-ECD80015FC28}"/>
              </a:ext>
            </a:extLst>
          </p:cNvPr>
          <p:cNvSpPr/>
          <p:nvPr/>
        </p:nvSpPr>
        <p:spPr>
          <a:xfrm>
            <a:off x="4711138" y="5085541"/>
            <a:ext cx="1733109" cy="1138241"/>
          </a:xfrm>
          <a:prstGeom prst="arc">
            <a:avLst>
              <a:gd name="adj1" fmla="val 11308181"/>
              <a:gd name="adj2" fmla="val 16345665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C1FA22-8F43-4C85-A24B-6EBDADFE2109}"/>
              </a:ext>
            </a:extLst>
          </p:cNvPr>
          <p:cNvSpPr txBox="1"/>
          <p:nvPr/>
        </p:nvSpPr>
        <p:spPr>
          <a:xfrm>
            <a:off x="8382738" y="599866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/>
              <a:t>同じ位置にある</a:t>
            </a:r>
            <a:endParaRPr kumimoji="1" lang="en-US" altLang="ja-JP" sz="2000" dirty="0"/>
          </a:p>
          <a:p>
            <a:pPr algn="ctr"/>
            <a:r>
              <a:rPr lang="ja-JP" altLang="en-US" sz="2000" dirty="0"/>
              <a:t>穴同士を結びます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AAB49FD-6A81-44D3-80B1-C96974413184}"/>
              </a:ext>
            </a:extLst>
          </p:cNvPr>
          <p:cNvSpPr txBox="1"/>
          <p:nvPr/>
        </p:nvSpPr>
        <p:spPr>
          <a:xfrm>
            <a:off x="5166244" y="4727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差し込む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672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D5FDD5-D62B-4207-BF9F-060C6BC0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作成手順 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9B02BD-C28B-4152-8672-11EEE2E71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 dirty="0"/>
              <a:t>スペーサー装着</a:t>
            </a:r>
            <a:endParaRPr lang="en-US" altLang="ja-JP" dirty="0"/>
          </a:p>
          <a:p>
            <a:pPr lvl="1"/>
            <a:r>
              <a:rPr kumimoji="1" lang="ja-JP" altLang="en-US" dirty="0"/>
              <a:t> 大小のスペーサーを図の通り装着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 ワッシャーで固定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 ケース装着</a:t>
            </a:r>
            <a:endParaRPr kumimoji="1" lang="en-US" altLang="ja-JP" dirty="0"/>
          </a:p>
          <a:p>
            <a:pPr lvl="1"/>
            <a:r>
              <a:rPr lang="ja-JP" altLang="en-US" dirty="0"/>
              <a:t> 底面のねじをスペーサーに装着</a:t>
            </a:r>
            <a:endParaRPr lang="en-US" altLang="ja-JP" dirty="0"/>
          </a:p>
          <a:p>
            <a:pPr lvl="1"/>
            <a:r>
              <a:rPr lang="ja-JP" altLang="en-US" dirty="0"/>
              <a:t> 別売りです</a:t>
            </a:r>
            <a:r>
              <a:rPr lang="en-US" altLang="ja-JP" dirty="0"/>
              <a:t>(5000</a:t>
            </a:r>
            <a:r>
              <a:rPr lang="ja-JP" altLang="en-US" dirty="0"/>
              <a:t>円程度</a:t>
            </a:r>
            <a:r>
              <a:rPr lang="en-US" altLang="ja-JP" dirty="0"/>
              <a:t>)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 完成です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5732D81-F98A-44F6-8F97-11A59032A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t="14445" r="16257" b="20994"/>
          <a:stretch/>
        </p:blipFill>
        <p:spPr>
          <a:xfrm rot="5400000">
            <a:off x="6957117" y="2141084"/>
            <a:ext cx="4170948" cy="3320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44A5C2-CCB4-42FD-BB18-7DFAA4F7D1AD}"/>
              </a:ext>
            </a:extLst>
          </p:cNvPr>
          <p:cNvSpPr txBox="1"/>
          <p:nvPr/>
        </p:nvSpPr>
        <p:spPr>
          <a:xfrm>
            <a:off x="9042591" y="5517585"/>
            <a:ext cx="85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ネジ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DEEEACC-0E7A-40B7-B048-5BACF9CCC3E4}"/>
              </a:ext>
            </a:extLst>
          </p:cNvPr>
          <p:cNvSpPr txBox="1"/>
          <p:nvPr/>
        </p:nvSpPr>
        <p:spPr>
          <a:xfrm>
            <a:off x="9644170" y="5117475"/>
            <a:ext cx="85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chemeClr val="bg1"/>
                </a:solidFill>
              </a:rPr>
              <a:t>台座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A955463-313D-4073-9973-E9F03C7898CE}"/>
              </a:ext>
            </a:extLst>
          </p:cNvPr>
          <p:cNvSpPr txBox="1"/>
          <p:nvPr/>
        </p:nvSpPr>
        <p:spPr>
          <a:xfrm>
            <a:off x="9094556" y="4828812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スペーサー小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5B3937-619B-433E-9B71-89F3323C87CF}"/>
              </a:ext>
            </a:extLst>
          </p:cNvPr>
          <p:cNvSpPr txBox="1"/>
          <p:nvPr/>
        </p:nvSpPr>
        <p:spPr>
          <a:xfrm>
            <a:off x="9094556" y="4523931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chemeClr val="bg1"/>
                </a:solidFill>
              </a:rPr>
              <a:t>Power</a:t>
            </a:r>
            <a:r>
              <a:rPr kumimoji="1" lang="ja-JP" altLang="en-US" sz="2000" dirty="0">
                <a:solidFill>
                  <a:schemeClr val="bg1"/>
                </a:solidFill>
              </a:rPr>
              <a:t>基板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917D02-19C0-485C-BD08-22F4A470B1A0}"/>
              </a:ext>
            </a:extLst>
          </p:cNvPr>
          <p:cNvSpPr txBox="1"/>
          <p:nvPr/>
        </p:nvSpPr>
        <p:spPr>
          <a:xfrm>
            <a:off x="9094556" y="4227159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スペーサー小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0DDFC2-DC7F-4F50-A232-7F3E197C8739}"/>
              </a:ext>
            </a:extLst>
          </p:cNvPr>
          <p:cNvSpPr txBox="1"/>
          <p:nvPr/>
        </p:nvSpPr>
        <p:spPr>
          <a:xfrm>
            <a:off x="9090375" y="3581946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chemeClr val="bg1"/>
                </a:solidFill>
              </a:rPr>
              <a:t>スペーサー大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9FFEE64-C934-4556-80E2-98F9647C75AE}"/>
              </a:ext>
            </a:extLst>
          </p:cNvPr>
          <p:cNvSpPr txBox="1"/>
          <p:nvPr/>
        </p:nvSpPr>
        <p:spPr>
          <a:xfrm>
            <a:off x="9090375" y="3136788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Main</a:t>
            </a:r>
            <a:r>
              <a:rPr kumimoji="1" lang="ja-JP" altLang="en-US" sz="2000" dirty="0"/>
              <a:t>基板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850A2E0-DD0C-443B-B7DA-7EC4BEFAD2D1}"/>
              </a:ext>
            </a:extLst>
          </p:cNvPr>
          <p:cNvSpPr txBox="1"/>
          <p:nvPr/>
        </p:nvSpPr>
        <p:spPr>
          <a:xfrm>
            <a:off x="8918093" y="2727949"/>
            <a:ext cx="1949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ワッシャー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788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62EB9-A986-4B3A-A206-F34E6F80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参考画像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9C96AF-DD50-44B2-8235-6D95CB619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54" y="4073729"/>
            <a:ext cx="3700301" cy="27752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F4B2F91-7A6F-4AAD-A9F1-DE31592CD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54" y="1250263"/>
            <a:ext cx="3700301" cy="277522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53C9B2F-9B89-4A76-AE8C-1AE190E5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7" y="4077026"/>
            <a:ext cx="3700303" cy="277522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57A32E8-AE03-4B56-AF69-E930E57BC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7" y="1250264"/>
            <a:ext cx="3700303" cy="277522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31BB73B-2FFF-4D56-804E-4C0139E50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4073729"/>
            <a:ext cx="3700301" cy="277522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3507315-79B5-47DB-AECB-8D8AC7F52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1250265"/>
            <a:ext cx="3700303" cy="27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0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D299C8-433F-4ADB-9CE2-F2BA4CDC9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 説明が足りていない点が非常に多いと思います</a:t>
            </a:r>
            <a:endParaRPr kumimoji="1" lang="en-US" altLang="ja-JP" dirty="0"/>
          </a:p>
          <a:p>
            <a:r>
              <a:rPr kumimoji="1" lang="ja-JP" altLang="en-US" dirty="0"/>
              <a:t> ご不明点があればいつでも</a:t>
            </a:r>
            <a:r>
              <a:rPr kumimoji="1" lang="en-US" altLang="ja-JP" dirty="0"/>
              <a:t>Teams</a:t>
            </a:r>
            <a:r>
              <a:rPr kumimoji="1" lang="ja-JP" altLang="en-US" dirty="0"/>
              <a:t>などでご連絡ください。</a:t>
            </a:r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夜などに</a:t>
            </a:r>
            <a:r>
              <a:rPr kumimoji="1" lang="ja-JP" altLang="en-US" dirty="0"/>
              <a:t>通話も</a:t>
            </a:r>
            <a:r>
              <a:rPr kumimoji="1" lang="en-US" altLang="ja-JP" dirty="0"/>
              <a:t>OK</a:t>
            </a:r>
            <a:r>
              <a:rPr kumimoji="1" lang="ja-JP" altLang="en-US" dirty="0"/>
              <a:t>です！</a:t>
            </a:r>
          </a:p>
        </p:txBody>
      </p:sp>
    </p:spTree>
    <p:extLst>
      <p:ext uri="{BB962C8B-B14F-4D97-AF65-F5344CB8AC3E}">
        <p14:creationId xmlns:p14="http://schemas.microsoft.com/office/powerpoint/2010/main" val="234625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1345B58-81E4-463B-8896-453EA8244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ファームウェア書き込み手順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en-US" altLang="ja-JP" sz="4800" dirty="0">
                <a:solidFill>
                  <a:schemeClr val="tx1"/>
                </a:solidFill>
              </a:rPr>
              <a:t>(</a:t>
            </a:r>
            <a:r>
              <a:rPr lang="ja-JP" altLang="en-US" sz="4800" dirty="0">
                <a:solidFill>
                  <a:schemeClr val="tx1"/>
                </a:solidFill>
              </a:rPr>
              <a:t>作成中</a:t>
            </a:r>
            <a:r>
              <a:rPr lang="en-US" altLang="ja-JP" sz="4800" dirty="0">
                <a:solidFill>
                  <a:schemeClr val="tx1"/>
                </a:solidFill>
              </a:rPr>
              <a:t>)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50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0F0572F-8AA8-4B6D-90C4-1DEABA6C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ファームウェア書き込み手順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3537BAF2-B788-43FF-BE49-1143B08E5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8"/>
            <a:ext cx="10515600" cy="5515702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 </a:t>
            </a:r>
            <a:r>
              <a:rPr lang="ja-JP" altLang="en-US" dirty="0"/>
              <a:t>ファームウェア？</a:t>
            </a:r>
            <a:endParaRPr lang="en-US" altLang="ja-JP" dirty="0"/>
          </a:p>
          <a:p>
            <a:pPr lvl="1"/>
            <a:r>
              <a:rPr lang="ja-JP" altLang="en-US" dirty="0"/>
              <a:t> ハードウェアを動かすソフトウェア</a:t>
            </a:r>
            <a:endParaRPr lang="en-US" altLang="ja-JP" dirty="0"/>
          </a:p>
          <a:p>
            <a:pPr lvl="2"/>
            <a:r>
              <a:rPr lang="ja-JP" altLang="en-US" dirty="0"/>
              <a:t>要するにソフトウェア</a:t>
            </a:r>
            <a:endParaRPr lang="en-US" altLang="ja-JP" dirty="0"/>
          </a:p>
          <a:p>
            <a:r>
              <a:rPr lang="en-US" altLang="ja-JP" dirty="0"/>
              <a:t> ESP32</a:t>
            </a:r>
          </a:p>
          <a:p>
            <a:pPr lvl="1">
              <a:lnSpc>
                <a:spcPct val="110000"/>
              </a:lnSpc>
            </a:pPr>
            <a:r>
              <a:rPr lang="en-US" altLang="ja-JP" dirty="0"/>
              <a:t> Espressif</a:t>
            </a:r>
            <a:r>
              <a:rPr lang="ja-JP" altLang="en-US" dirty="0"/>
              <a:t>社</a:t>
            </a:r>
            <a:r>
              <a:rPr lang="en-US" altLang="ja-JP" dirty="0"/>
              <a:t>(</a:t>
            </a:r>
            <a:r>
              <a:rPr lang="ja-JP" altLang="en-US" dirty="0"/>
              <a:t>中国</a:t>
            </a:r>
            <a:r>
              <a:rPr lang="en-US" altLang="ja-JP" dirty="0"/>
              <a:t>)</a:t>
            </a:r>
            <a:r>
              <a:rPr lang="ja-JP" altLang="en-US" dirty="0"/>
              <a:t>が発売しているマイコン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 </a:t>
            </a:r>
            <a:r>
              <a:rPr lang="en-US" altLang="ja-JP" dirty="0" err="1"/>
              <a:t>Wifi&amp;Bluetooth</a:t>
            </a:r>
            <a:r>
              <a:rPr lang="ja-JP" altLang="en-US" dirty="0"/>
              <a:t>対応！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 ArduinoIDE</a:t>
            </a:r>
            <a:r>
              <a:rPr lang="ja-JP" altLang="en-US" dirty="0"/>
              <a:t>を用いて開発可能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というイタリアのマイコンボードの統合開発環境</a:t>
            </a:r>
            <a:endParaRPr lang="en-US" altLang="ja-JP" dirty="0"/>
          </a:p>
          <a:p>
            <a:pPr lvl="2"/>
            <a:r>
              <a:rPr lang="ja-JP" altLang="en-US" dirty="0"/>
              <a:t>オープンソース</a:t>
            </a:r>
            <a:endParaRPr lang="en-US" altLang="ja-JP" dirty="0"/>
          </a:p>
          <a:p>
            <a:pPr lvl="1"/>
            <a:r>
              <a:rPr lang="ja-JP" altLang="en-US" dirty="0"/>
              <a:t> プロトタイプ開発におすすめ</a:t>
            </a:r>
            <a:endParaRPr lang="en-US" altLang="ja-JP" dirty="0"/>
          </a:p>
          <a:p>
            <a:r>
              <a:rPr lang="ja-JP" altLang="en-US" dirty="0"/>
              <a:t> 全体の流れ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ja-JP" altLang="en-US" dirty="0"/>
              <a:t> </a:t>
            </a:r>
            <a:r>
              <a:rPr lang="en-US" altLang="ja-JP" dirty="0"/>
              <a:t>ArduinoIDE</a:t>
            </a:r>
            <a:r>
              <a:rPr lang="ja-JP" altLang="en-US" dirty="0"/>
              <a:t>導入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 ESP32board</a:t>
            </a:r>
            <a:r>
              <a:rPr lang="ja-JP" altLang="en-US" dirty="0"/>
              <a:t>情報追加</a:t>
            </a:r>
            <a:endParaRPr lang="en-US" altLang="ja-JP" dirty="0"/>
          </a:p>
          <a:p>
            <a:pPr lvl="1">
              <a:lnSpc>
                <a:spcPct val="110000"/>
              </a:lnSpc>
            </a:pPr>
            <a:r>
              <a:rPr lang="en-US" altLang="ja-JP" dirty="0"/>
              <a:t> </a:t>
            </a:r>
            <a:r>
              <a:rPr lang="ja-JP" altLang="en-US" dirty="0"/>
              <a:t>ファームウェアの書き込み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90996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11AE55-C0CD-4124-9FBB-A6596A72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ArduinoIDE</a:t>
            </a:r>
            <a:r>
              <a:rPr kumimoji="1" lang="ja-JP" altLang="en-US" dirty="0"/>
              <a:t>導入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232A61-3C3B-42FF-8237-2E3A50CC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6" y="1433739"/>
            <a:ext cx="11347993" cy="4351338"/>
          </a:xfrm>
        </p:spPr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 dirty="0"/>
              <a:t>参考サイトに則る</a:t>
            </a:r>
            <a:endParaRPr kumimoji="1" lang="en-US" altLang="ja-JP" dirty="0"/>
          </a:p>
          <a:p>
            <a:pPr lvl="1"/>
            <a:r>
              <a:rPr kumimoji="1" lang="en-US" altLang="ja-JP" dirty="0">
                <a:hlinkClick r:id="rId2"/>
              </a:rPr>
              <a:t>http://marchan.e5.valueserver.jp/cabin/comp/jbox/arc202/doc21101.html</a:t>
            </a:r>
            <a:endParaRPr kumimoji="1" lang="en-US" altLang="ja-JP" dirty="0"/>
          </a:p>
          <a:p>
            <a:pPr lvl="1"/>
            <a:r>
              <a:rPr lang="en-US" altLang="ja-JP" b="1" i="0" dirty="0">
                <a:solidFill>
                  <a:srgbClr val="666666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 3. ESP32</a:t>
            </a:r>
            <a:r>
              <a:rPr lang="ja-JP" altLang="en-US" b="1" i="0" dirty="0">
                <a:solidFill>
                  <a:srgbClr val="666666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用</a:t>
            </a:r>
            <a:r>
              <a:rPr lang="en-US" altLang="ja-JP" b="1" i="0" dirty="0">
                <a:solidFill>
                  <a:srgbClr val="666666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Arduino IDE</a:t>
            </a:r>
            <a:r>
              <a:rPr lang="ja-JP" altLang="en-US" b="1" i="0" dirty="0">
                <a:solidFill>
                  <a:srgbClr val="666666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のインストール　</a:t>
            </a:r>
            <a:r>
              <a:rPr lang="ja-JP" altLang="en-US" i="0" dirty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を最後まで実施</a:t>
            </a:r>
          </a:p>
          <a:p>
            <a:pPr lvl="1"/>
            <a:r>
              <a:rPr lang="ja-JP" altLang="en-US" dirty="0"/>
              <a:t> シリアルモニタに時間が映されたら</a:t>
            </a:r>
            <a:r>
              <a:rPr lang="en-US" altLang="ja-JP" dirty="0"/>
              <a:t>OK</a:t>
            </a:r>
          </a:p>
          <a:p>
            <a:pPr lvl="2"/>
            <a:r>
              <a:rPr kumimoji="1" lang="ja-JP" altLang="en-US" dirty="0"/>
              <a:t>初めてだとかなり難しい</a:t>
            </a:r>
            <a:r>
              <a:rPr kumimoji="1" lang="en-US" altLang="ja-JP" dirty="0"/>
              <a:t>(</a:t>
            </a:r>
            <a:r>
              <a:rPr kumimoji="1" lang="ja-JP" altLang="en-US" dirty="0"/>
              <a:t>何をしているかわからない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と思います。</a:t>
            </a:r>
            <a:br>
              <a:rPr lang="en-US" altLang="ja-JP" dirty="0"/>
            </a:br>
            <a:r>
              <a:rPr lang="ja-JP" altLang="en-US" dirty="0"/>
              <a:t>遠慮なくご質問ください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8940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CD3D93-B794-4886-A2C4-3768EBE8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ファームウェア書き込み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76206A-4246-4914-A4CA-AF56963B5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lang="ja-JP" altLang="en-US" dirty="0"/>
              <a:t>新規プロジェクト作成</a:t>
            </a:r>
            <a:endParaRPr lang="en-US" altLang="ja-JP" dirty="0"/>
          </a:p>
          <a:p>
            <a:pPr lvl="1"/>
            <a:r>
              <a:rPr kumimoji="1" lang="en-US" altLang="ja-JP" dirty="0"/>
              <a:t> </a:t>
            </a:r>
            <a:r>
              <a:rPr lang="en-US" altLang="ja-JP" dirty="0"/>
              <a:t>~~</a:t>
            </a:r>
          </a:p>
          <a:p>
            <a:pPr lvl="1"/>
            <a:r>
              <a:rPr kumimoji="1" lang="en-US" altLang="ja-JP" dirty="0"/>
              <a:t> </a:t>
            </a:r>
            <a:r>
              <a:rPr kumimoji="1" lang="ja-JP" altLang="en-US" dirty="0"/>
              <a:t>送付したファームウェアをコピペ</a:t>
            </a:r>
            <a:endParaRPr kumimoji="1"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書き込む</a:t>
            </a:r>
            <a:endParaRPr lang="en-US" altLang="ja-JP" dirty="0"/>
          </a:p>
          <a:p>
            <a:pPr lvl="2"/>
            <a:r>
              <a:rPr lang="ja-JP" altLang="en-US" dirty="0"/>
              <a:t>スケッチ → マイコンボードに書き込む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3738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1443146-7B42-4C92-BCCF-140683A0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回路概要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作成中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53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13369E6-7672-4EAD-B793-150A7BD4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Main</a:t>
            </a:r>
            <a:r>
              <a:rPr lang="ja-JP" altLang="en-US" dirty="0"/>
              <a:t>基板</a:t>
            </a:r>
          </a:p>
        </p:txBody>
      </p:sp>
    </p:spTree>
    <p:extLst>
      <p:ext uri="{BB962C8B-B14F-4D97-AF65-F5344CB8AC3E}">
        <p14:creationId xmlns:p14="http://schemas.microsoft.com/office/powerpoint/2010/main" val="1006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0022F-6DF3-48D8-8C58-ACD94169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259FD-B01D-4194-8EC8-7267D70D5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 dirty="0"/>
              <a:t>全体構成</a:t>
            </a:r>
            <a:endParaRPr kumimoji="1" lang="en-US" altLang="ja-JP" dirty="0"/>
          </a:p>
          <a:p>
            <a:r>
              <a:rPr lang="ja-JP" altLang="en-US" dirty="0"/>
              <a:t> 部品リスト</a:t>
            </a:r>
            <a:endParaRPr lang="en-US" altLang="ja-JP" dirty="0"/>
          </a:p>
          <a:p>
            <a:r>
              <a:rPr kumimoji="1" lang="en-US" altLang="ja-JP" dirty="0"/>
              <a:t> </a:t>
            </a:r>
            <a:r>
              <a:rPr lang="ja-JP" altLang="en-US" dirty="0"/>
              <a:t>作成</a:t>
            </a:r>
            <a:r>
              <a:rPr kumimoji="1" lang="ja-JP" altLang="en-US" dirty="0"/>
              <a:t>手順</a:t>
            </a:r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ファームウェア書き込み手順</a:t>
            </a:r>
            <a:endParaRPr kumimoji="1" lang="en-US" altLang="ja-JP" dirty="0"/>
          </a:p>
          <a:p>
            <a:r>
              <a:rPr lang="en-US" altLang="ja-JP" dirty="0"/>
              <a:t> </a:t>
            </a:r>
            <a:r>
              <a:rPr lang="ja-JP" altLang="en-US" dirty="0"/>
              <a:t>回路概要 </a:t>
            </a:r>
            <a:r>
              <a:rPr lang="en-US" altLang="ja-JP" dirty="0"/>
              <a:t>(</a:t>
            </a:r>
            <a:r>
              <a:rPr lang="ja-JP" altLang="en-US" dirty="0"/>
              <a:t>作成中</a:t>
            </a:r>
            <a:r>
              <a:rPr lang="en-US" altLang="ja-JP" dirty="0"/>
              <a:t>)</a:t>
            </a:r>
          </a:p>
          <a:p>
            <a:r>
              <a:rPr kumimoji="1" lang="en-US" altLang="ja-JP" dirty="0"/>
              <a:t> </a:t>
            </a:r>
            <a:r>
              <a:rPr kumimoji="1" lang="ja-JP" altLang="en-US" dirty="0"/>
              <a:t>ソフトウェア概要 </a:t>
            </a:r>
            <a:r>
              <a:rPr kumimoji="1" lang="en-US" altLang="ja-JP" dirty="0"/>
              <a:t>(</a:t>
            </a:r>
            <a:r>
              <a:rPr kumimoji="1" lang="ja-JP" altLang="en-US" dirty="0"/>
              <a:t>作成中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143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909492B-4C70-41FF-81E2-01EAA47D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昇圧回路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16E22DBD-D50F-41E9-8FDA-4DBDB524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r>
              <a:rPr lang="ja-JP" altLang="en-US" dirty="0"/>
              <a:t>基本構成は昇圧チョッパ回路＆コッククロフト回路</a:t>
            </a:r>
            <a:endParaRPr lang="en-US" altLang="ja-JP" dirty="0"/>
          </a:p>
          <a:p>
            <a:pPr lvl="1"/>
            <a:r>
              <a:rPr lang="ja-JP" altLang="en-US" dirty="0"/>
              <a:t> 昇圧チョッパが一般的 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ja-JP" altLang="en-US" dirty="0">
                <a:hlinkClick r:id="rId2"/>
              </a:rPr>
              <a:t>参考リンク</a:t>
            </a:r>
            <a:endParaRPr lang="en-US" altLang="ja-JP" dirty="0"/>
          </a:p>
          <a:p>
            <a:pPr lvl="2"/>
            <a:r>
              <a:rPr lang="ja-JP" altLang="en-US" dirty="0"/>
              <a:t>「ニキシー管　昇圧回路」などで検索すると無限に出てきます</a:t>
            </a:r>
            <a:endParaRPr lang="en-US" altLang="ja-JP" dirty="0"/>
          </a:p>
          <a:p>
            <a:pPr lvl="1"/>
            <a:r>
              <a:rPr lang="ja-JP" altLang="en-US" dirty="0"/>
              <a:t> ただし、発熱が非常に大きい</a:t>
            </a:r>
            <a:endParaRPr lang="en-US" altLang="ja-JP" dirty="0"/>
          </a:p>
          <a:p>
            <a:pPr lvl="2"/>
            <a:r>
              <a:rPr lang="ja-JP" altLang="en-US" dirty="0"/>
              <a:t>トランジスタ、コイルあたりが</a:t>
            </a:r>
            <a:r>
              <a:rPr lang="en-US" altLang="ja-JP" dirty="0"/>
              <a:t>100</a:t>
            </a:r>
            <a:r>
              <a:rPr lang="ja-JP" altLang="en-US" dirty="0"/>
              <a:t>℃近くまで上昇</a:t>
            </a:r>
            <a:endParaRPr lang="en-US" altLang="ja-JP" dirty="0"/>
          </a:p>
          <a:p>
            <a:pPr lvl="2"/>
            <a:r>
              <a:rPr lang="ja-JP" altLang="en-US" dirty="0"/>
              <a:t>温度計として使えない</a:t>
            </a:r>
            <a:endParaRPr lang="en-US" altLang="ja-JP" dirty="0"/>
          </a:p>
          <a:p>
            <a:pPr lvl="1"/>
            <a:r>
              <a:rPr lang="ja-JP" altLang="en-US" dirty="0"/>
              <a:t> チョッパでわずかに昇圧した</a:t>
            </a:r>
            <a:r>
              <a:rPr lang="en-US" altLang="ja-JP" dirty="0"/>
              <a:t>AC</a:t>
            </a:r>
            <a:r>
              <a:rPr lang="ja-JP" altLang="en-US" dirty="0"/>
              <a:t>電圧を生成し、</a:t>
            </a:r>
            <a:br>
              <a:rPr lang="en-US" altLang="ja-JP" dirty="0"/>
            </a:br>
            <a:r>
              <a:rPr lang="ja-JP" altLang="en-US" dirty="0"/>
              <a:t> それを後段のコッククロフト回路へ入力</a:t>
            </a:r>
            <a:endParaRPr lang="en-US" altLang="ja-JP" dirty="0"/>
          </a:p>
          <a:p>
            <a:pPr lvl="2"/>
            <a:r>
              <a:rPr lang="ja-JP" altLang="en-US" dirty="0">
                <a:hlinkClick r:id="rId3"/>
              </a:rPr>
              <a:t>参考リンク</a:t>
            </a:r>
            <a:endParaRPr lang="en-US" altLang="ja-JP" dirty="0"/>
          </a:p>
          <a:p>
            <a:pPr lvl="2"/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8893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1443146-7B42-4C92-BCCF-140683A0C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ソフトウェア概要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作成中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93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D4F2CBE-DC8B-449E-961C-DAE85485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ソフトウェアの構造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01A1B59-272B-4F4D-BB95-C80DFD9D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8"/>
            <a:ext cx="10515600" cy="5233761"/>
          </a:xfrm>
        </p:spPr>
        <p:txBody>
          <a:bodyPr>
            <a:normAutofit/>
          </a:bodyPr>
          <a:lstStyle/>
          <a:p>
            <a:r>
              <a:rPr lang="ja-JP" altLang="en-US" dirty="0"/>
              <a:t>基本構成</a:t>
            </a:r>
            <a:endParaRPr lang="en-US" altLang="ja-JP" dirty="0"/>
          </a:p>
          <a:p>
            <a:pPr lvl="1"/>
            <a:r>
              <a:rPr lang="ja-JP" altLang="en-US" dirty="0"/>
              <a:t>おまじないの数々</a:t>
            </a:r>
            <a:endParaRPr lang="en-US" altLang="ja-JP" dirty="0"/>
          </a:p>
          <a:p>
            <a:pPr lvl="2"/>
            <a:r>
              <a:rPr lang="en-US" altLang="ja-JP" dirty="0"/>
              <a:t>#include</a:t>
            </a:r>
            <a:r>
              <a:rPr lang="ja-JP" altLang="en-US" dirty="0"/>
              <a:t> </a:t>
            </a:r>
            <a:r>
              <a:rPr lang="en-US" altLang="ja-JP" dirty="0"/>
              <a:t>(python</a:t>
            </a:r>
            <a:r>
              <a:rPr lang="ja-JP" altLang="en-US" dirty="0"/>
              <a:t>で言う</a:t>
            </a:r>
            <a:r>
              <a:rPr lang="en-US" altLang="ja-JP" dirty="0"/>
              <a:t>import)</a:t>
            </a:r>
          </a:p>
          <a:p>
            <a:pPr lvl="2"/>
            <a:r>
              <a:rPr lang="en-US" altLang="ja-JP" dirty="0"/>
              <a:t>#define 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  <a:p>
            <a:pPr lvl="1"/>
            <a:r>
              <a:rPr lang="en-US" altLang="ja-JP" dirty="0"/>
              <a:t>setup()</a:t>
            </a:r>
          </a:p>
          <a:p>
            <a:pPr lvl="2"/>
            <a:r>
              <a:rPr lang="ja-JP" altLang="en-US" dirty="0"/>
              <a:t>初期設定を行う関数</a:t>
            </a:r>
            <a:endParaRPr lang="en-US" altLang="ja-JP" dirty="0"/>
          </a:p>
          <a:p>
            <a:pPr lvl="2"/>
            <a:r>
              <a:rPr lang="ja-JP" altLang="en-US" dirty="0"/>
              <a:t>起動直後に</a:t>
            </a:r>
            <a:r>
              <a:rPr lang="en-US" altLang="ja-JP" dirty="0"/>
              <a:t>1</a:t>
            </a:r>
            <a:r>
              <a:rPr lang="ja-JP" altLang="en-US" dirty="0"/>
              <a:t>回だけ呼ばれる</a:t>
            </a:r>
            <a:endParaRPr lang="en-US" altLang="ja-JP" dirty="0"/>
          </a:p>
          <a:p>
            <a:pPr lvl="2"/>
            <a:r>
              <a:rPr lang="ja-JP" altLang="en-US" dirty="0"/>
              <a:t>ピンの設定、センサーの初期化など</a:t>
            </a:r>
            <a:endParaRPr lang="en-US" altLang="ja-JP" dirty="0"/>
          </a:p>
          <a:p>
            <a:pPr lvl="1"/>
            <a:r>
              <a:rPr lang="en-US" altLang="ja-JP" dirty="0"/>
              <a:t>loop()</a:t>
            </a:r>
          </a:p>
          <a:p>
            <a:pPr lvl="2"/>
            <a:r>
              <a:rPr lang="en-US" altLang="ja-JP" dirty="0"/>
              <a:t>setup()</a:t>
            </a:r>
            <a:r>
              <a:rPr lang="ja-JP" altLang="en-US" dirty="0"/>
              <a:t>完了後に呼ばれる</a:t>
            </a:r>
            <a:endParaRPr lang="en-US" altLang="ja-JP" dirty="0"/>
          </a:p>
          <a:p>
            <a:pPr lvl="2"/>
            <a:r>
              <a:rPr lang="ja-JP" altLang="en-US" dirty="0"/>
              <a:t>無限ループを繰り返す</a:t>
            </a:r>
            <a:endParaRPr lang="en-US" altLang="ja-JP" dirty="0"/>
          </a:p>
          <a:p>
            <a:pPr lvl="3"/>
            <a:r>
              <a:rPr lang="ja-JP" altLang="en-US" dirty="0"/>
              <a:t>ニキシー管の点灯</a:t>
            </a:r>
            <a:endParaRPr lang="en-US" altLang="ja-JP" dirty="0"/>
          </a:p>
          <a:p>
            <a:pPr lvl="3"/>
            <a:r>
              <a:rPr lang="ja-JP" altLang="en-US" dirty="0"/>
              <a:t>３</a:t>
            </a:r>
            <a:r>
              <a:rPr lang="en-US" altLang="ja-JP" dirty="0"/>
              <a:t>s</a:t>
            </a:r>
            <a:r>
              <a:rPr lang="ja-JP" altLang="en-US" dirty="0"/>
              <a:t>に</a:t>
            </a:r>
            <a:r>
              <a:rPr lang="en-US" altLang="ja-JP" dirty="0"/>
              <a:t>1</a:t>
            </a:r>
            <a:r>
              <a:rPr lang="ja-JP" altLang="en-US" dirty="0"/>
              <a:t>回表示を切り替え＆センサデータ取得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3546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4B6A8-0192-406C-8026-78D37DDF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ニキシー管の点灯方式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40879AF-C6DC-4E81-A9C2-4376A1BA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433739"/>
            <a:ext cx="11939178" cy="420506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r>
              <a:rPr lang="ja-JP" altLang="en-US" dirty="0"/>
              <a:t>スタティック点灯</a:t>
            </a:r>
            <a:endParaRPr lang="en-US" altLang="ja-JP" dirty="0"/>
          </a:p>
          <a:p>
            <a:pPr lvl="1"/>
            <a:r>
              <a:rPr lang="ja-JP" altLang="en-US" dirty="0"/>
              <a:t> 電流をずっと流す</a:t>
            </a:r>
            <a:endParaRPr lang="en-US" altLang="ja-JP" dirty="0"/>
          </a:p>
          <a:p>
            <a:pPr lvl="1"/>
            <a:r>
              <a:rPr lang="en-US" altLang="ja-JP" dirty="0"/>
              <a:t> 1</a:t>
            </a:r>
            <a:r>
              <a:rPr lang="ja-JP" altLang="en-US" dirty="0"/>
              <a:t>本</a:t>
            </a:r>
            <a:r>
              <a:rPr lang="en-US" altLang="ja-JP" dirty="0"/>
              <a:t>2mA</a:t>
            </a:r>
            <a:r>
              <a:rPr lang="ja-JP" altLang="en-US" dirty="0"/>
              <a:t>の電流を使う場合、全部で</a:t>
            </a:r>
            <a:r>
              <a:rPr lang="en-US" altLang="ja-JP" dirty="0"/>
              <a:t>2×5=10mA</a:t>
            </a:r>
            <a:r>
              <a:rPr lang="ja-JP" altLang="en-US" dirty="0"/>
              <a:t>必要</a:t>
            </a:r>
            <a:endParaRPr lang="en-US" altLang="ja-JP" dirty="0"/>
          </a:p>
          <a:p>
            <a:pPr lvl="2"/>
            <a:r>
              <a:rPr lang="ja-JP" altLang="en-US" dirty="0"/>
              <a:t>昇圧回路の設計がちょっと大変</a:t>
            </a:r>
            <a:r>
              <a:rPr lang="en-US" altLang="ja-JP" dirty="0"/>
              <a:t>…</a:t>
            </a:r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よりキレイ</a:t>
            </a:r>
            <a:r>
              <a:rPr lang="en-US" altLang="ja-JP" dirty="0"/>
              <a:t>(</a:t>
            </a:r>
            <a:r>
              <a:rPr lang="ja-JP" altLang="en-US" dirty="0"/>
              <a:t>という一般的な風潮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 ダイナミック点灯</a:t>
            </a:r>
            <a:endParaRPr lang="en-US" altLang="ja-JP" dirty="0"/>
          </a:p>
          <a:p>
            <a:pPr lvl="1"/>
            <a:r>
              <a:rPr lang="en-US" altLang="ja-JP" dirty="0"/>
              <a:t> 1</a:t>
            </a:r>
            <a:r>
              <a:rPr lang="ja-JP" altLang="en-US" dirty="0"/>
              <a:t>本を一瞬光らせる→次の管を一瞬光らせる→その次の管を</a:t>
            </a:r>
            <a:r>
              <a:rPr lang="en-US" altLang="ja-JP" dirty="0"/>
              <a:t>…</a:t>
            </a:r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同時に光っているのは</a:t>
            </a:r>
            <a:r>
              <a:rPr lang="en-US" altLang="ja-JP" dirty="0"/>
              <a:t>1</a:t>
            </a:r>
            <a:r>
              <a:rPr lang="ja-JP" altLang="en-US" dirty="0"/>
              <a:t>本だけ。人の目には全部点灯しているように見える</a:t>
            </a:r>
            <a:endParaRPr lang="en-US" altLang="ja-JP" dirty="0"/>
          </a:p>
          <a:p>
            <a:pPr lvl="2"/>
            <a:r>
              <a:rPr lang="ja-JP" altLang="en-US" dirty="0"/>
              <a:t>低い電流だけ引き抜ける昇圧回路で</a:t>
            </a:r>
            <a:r>
              <a:rPr lang="en-US" altLang="ja-JP" dirty="0"/>
              <a:t>OK</a:t>
            </a:r>
            <a:r>
              <a:rPr lang="ja-JP" altLang="en-US" dirty="0"/>
              <a:t>！</a:t>
            </a:r>
            <a:endParaRPr lang="en-US" altLang="ja-JP" dirty="0"/>
          </a:p>
          <a:p>
            <a:pPr lvl="1"/>
            <a:r>
              <a:rPr lang="en-US" altLang="ja-JP" dirty="0"/>
              <a:t> </a:t>
            </a:r>
            <a:r>
              <a:rPr lang="ja-JP" altLang="en-US" dirty="0"/>
              <a:t>動画撮影すると、サンプリングレートの関係でうねりがみえたりする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24E097-E780-4AED-9081-56072BB55982}"/>
              </a:ext>
            </a:extLst>
          </p:cNvPr>
          <p:cNvSpPr txBox="1"/>
          <p:nvPr/>
        </p:nvSpPr>
        <p:spPr>
          <a:xfrm>
            <a:off x="6734175" y="3429000"/>
            <a:ext cx="49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今回はダイナミック点灯を採用しています！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3152CC5-250E-4846-B061-F2926819E39E}"/>
              </a:ext>
            </a:extLst>
          </p:cNvPr>
          <p:cNvSpPr txBox="1"/>
          <p:nvPr/>
        </p:nvSpPr>
        <p:spPr>
          <a:xfrm>
            <a:off x="1681162" y="5917320"/>
            <a:ext cx="882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/>
              <a:t>loop()</a:t>
            </a:r>
            <a:r>
              <a:rPr lang="ja-JP" altLang="en-US" sz="2800" dirty="0"/>
              <a:t>関数内の</a:t>
            </a:r>
            <a:r>
              <a:rPr lang="en-US" altLang="ja-JP" sz="2800" dirty="0" err="1"/>
              <a:t>light_tube</a:t>
            </a:r>
            <a:r>
              <a:rPr lang="en-US" altLang="ja-JP" sz="2800" dirty="0"/>
              <a:t>()</a:t>
            </a:r>
            <a:r>
              <a:rPr lang="ja-JP" altLang="en-US" sz="2800" dirty="0"/>
              <a:t>で一瞬ずつ光らせている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7872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258A8F-509F-4F98-B7A7-D90D8C31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タイマー割込み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692E956-2D87-4B07-AC64-9B3832B1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323975"/>
            <a:ext cx="7434263" cy="3410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D6E426C-8432-4C9D-8620-CC2C52C32B2A}"/>
              </a:ext>
            </a:extLst>
          </p:cNvPr>
          <p:cNvSpPr txBox="1"/>
          <p:nvPr/>
        </p:nvSpPr>
        <p:spPr>
          <a:xfrm>
            <a:off x="5086350" y="1871897"/>
            <a:ext cx="7343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If (</a:t>
            </a:r>
            <a:r>
              <a:rPr kumimoji="1" lang="en-US" altLang="ja-JP" dirty="0" err="1"/>
              <a:t>get_data_flag</a:t>
            </a:r>
            <a:r>
              <a:rPr kumimoji="1" lang="en-US" altLang="ja-JP" dirty="0"/>
              <a:t> == TRUE) </a:t>
            </a:r>
            <a:r>
              <a:rPr kumimoji="1" lang="ja-JP" altLang="en-US" dirty="0"/>
              <a:t>で</a:t>
            </a:r>
            <a:endParaRPr kumimoji="1" lang="en-US" altLang="ja-JP" dirty="0"/>
          </a:p>
          <a:p>
            <a:r>
              <a:rPr kumimoji="1" lang="ja-JP" altLang="en-US" dirty="0"/>
              <a:t>センサデータの取得＆表示する数字の決定など行うが、</a:t>
            </a:r>
            <a:endParaRPr kumimoji="1" lang="en-US" altLang="ja-JP" dirty="0"/>
          </a:p>
          <a:p>
            <a:r>
              <a:rPr kumimoji="1" lang="ja-JP" altLang="en-US" dirty="0"/>
              <a:t>この</a:t>
            </a:r>
            <a:r>
              <a:rPr kumimoji="1" lang="ja-JP" altLang="en-US" b="1" dirty="0"/>
              <a:t>ループ内では</a:t>
            </a:r>
            <a:r>
              <a:rPr kumimoji="1" lang="en-US" altLang="ja-JP" b="1" dirty="0" err="1"/>
              <a:t>get_data_flag</a:t>
            </a:r>
            <a:r>
              <a:rPr kumimoji="1" lang="ja-JP" altLang="en-US" b="1" dirty="0"/>
              <a:t>は変化しない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9C12538-190F-443C-A54C-B1674F884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47" y="5181599"/>
            <a:ext cx="5578928" cy="15621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9D2D812-1B46-45A2-A632-4FFE0FA2F930}"/>
              </a:ext>
            </a:extLst>
          </p:cNvPr>
          <p:cNvSpPr txBox="1"/>
          <p:nvPr/>
        </p:nvSpPr>
        <p:spPr>
          <a:xfrm flipH="1">
            <a:off x="384808" y="4435235"/>
            <a:ext cx="84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実は</a:t>
            </a:r>
            <a:r>
              <a:rPr lang="en-US" altLang="ja-JP" dirty="0"/>
              <a:t>s</a:t>
            </a:r>
            <a:r>
              <a:rPr kumimoji="1" lang="en-US" altLang="ja-JP" dirty="0"/>
              <a:t>etup()</a:t>
            </a:r>
            <a:r>
              <a:rPr kumimoji="1" lang="ja-JP" altLang="en-US" dirty="0"/>
              <a:t>でタイマーを作り、このタイマーが鳴るたびに</a:t>
            </a:r>
            <a:r>
              <a:rPr kumimoji="1" lang="en-US" altLang="ja-JP" dirty="0"/>
              <a:t>loop()</a:t>
            </a:r>
            <a:r>
              <a:rPr kumimoji="1" lang="ja-JP" altLang="en-US" dirty="0"/>
              <a:t>を一瞬止めて</a:t>
            </a:r>
            <a:endParaRPr kumimoji="1" lang="en-US" altLang="ja-JP" dirty="0"/>
          </a:p>
          <a:p>
            <a:r>
              <a:rPr kumimoji="1" lang="ja-JP" altLang="en-US" dirty="0"/>
              <a:t>タイマーハンドラ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on_timer</a:t>
            </a:r>
            <a:r>
              <a:rPr kumimoji="1" lang="en-US" altLang="ja-JP" dirty="0"/>
              <a:t>())</a:t>
            </a:r>
            <a:r>
              <a:rPr lang="ja-JP" altLang="en-US" dirty="0"/>
              <a:t>が呼び出され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Get_data_flag</a:t>
            </a:r>
            <a:r>
              <a:rPr kumimoji="1" lang="ja-JP" altLang="en-US" dirty="0"/>
              <a:t>を</a:t>
            </a:r>
            <a:r>
              <a:rPr kumimoji="1" lang="en-US" altLang="ja-JP" dirty="0"/>
              <a:t>TRUE</a:t>
            </a:r>
            <a:r>
              <a:rPr lang="ja-JP" altLang="en-US" dirty="0"/>
              <a:t>に</a:t>
            </a:r>
            <a:r>
              <a:rPr kumimoji="1" lang="ja-JP" altLang="en-US" dirty="0"/>
              <a:t>している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FEA9017-95AD-4A6C-8287-451711E8D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172" y="5081566"/>
            <a:ext cx="4381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8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68BE07B-A5BC-4D69-8A64-6B89B1B13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全体構成</a:t>
            </a:r>
          </a:p>
        </p:txBody>
      </p:sp>
    </p:spTree>
    <p:extLst>
      <p:ext uri="{BB962C8B-B14F-4D97-AF65-F5344CB8AC3E}">
        <p14:creationId xmlns:p14="http://schemas.microsoft.com/office/powerpoint/2010/main" val="122292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>
            <a:extLst>
              <a:ext uri="{FF2B5EF4-FFF2-40B4-BE49-F238E27FC236}">
                <a16:creationId xmlns:a16="http://schemas.microsoft.com/office/drawing/2014/main" id="{6E649D5C-EA85-462F-909E-08AF0F12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19" y="1211722"/>
            <a:ext cx="858140" cy="21063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89E931F-0797-44B1-8303-9E55724F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全体構成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E325DDF-A42F-43E4-9C7C-24DAF9965E3A}"/>
              </a:ext>
            </a:extLst>
          </p:cNvPr>
          <p:cNvSpPr/>
          <p:nvPr/>
        </p:nvSpPr>
        <p:spPr>
          <a:xfrm>
            <a:off x="1015839" y="3340797"/>
            <a:ext cx="1111504" cy="100768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A5106E7-2EE5-480B-A533-B12111CB2B7A}"/>
              </a:ext>
            </a:extLst>
          </p:cNvPr>
          <p:cNvGrpSpPr/>
          <p:nvPr/>
        </p:nvGrpSpPr>
        <p:grpSpPr>
          <a:xfrm>
            <a:off x="1426303" y="2084845"/>
            <a:ext cx="538480" cy="604520"/>
            <a:chOff x="3088640" y="2092960"/>
            <a:chExt cx="538480" cy="604520"/>
          </a:xfrm>
        </p:grpSpPr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A0C44507-2B59-4B6F-9A59-8BB27E640083}"/>
                </a:ext>
              </a:extLst>
            </p:cNvPr>
            <p:cNvSpPr/>
            <p:nvPr/>
          </p:nvSpPr>
          <p:spPr>
            <a:xfrm rot="5400000">
              <a:off x="3068320" y="2265680"/>
              <a:ext cx="528320" cy="3352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810ED14-5BC9-4E74-9E8C-BA161503BD52}"/>
                </a:ext>
              </a:extLst>
            </p:cNvPr>
            <p:cNvSpPr/>
            <p:nvPr/>
          </p:nvSpPr>
          <p:spPr>
            <a:xfrm>
              <a:off x="3088640" y="2092960"/>
              <a:ext cx="538480" cy="403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E407E70D-643F-4CF6-9941-5149AAEF9ACE}"/>
                </a:ext>
              </a:extLst>
            </p:cNvPr>
            <p:cNvCxnSpPr/>
            <p:nvPr/>
          </p:nvCxnSpPr>
          <p:spPr>
            <a:xfrm>
              <a:off x="3291840" y="2367280"/>
              <a:ext cx="0" cy="1524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8337B0AC-78E8-49BE-AAC6-5D28D347D07A}"/>
                </a:ext>
              </a:extLst>
            </p:cNvPr>
            <p:cNvCxnSpPr/>
            <p:nvPr/>
          </p:nvCxnSpPr>
          <p:spPr>
            <a:xfrm>
              <a:off x="3403600" y="2367280"/>
              <a:ext cx="0" cy="1524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フリーフォーム: 図形 13">
            <a:extLst>
              <a:ext uri="{FF2B5EF4-FFF2-40B4-BE49-F238E27FC236}">
                <a16:creationId xmlns:a16="http://schemas.microsoft.com/office/drawing/2014/main" id="{D8DDF9AB-7559-46B2-B4D9-8D3635ABCCEE}"/>
              </a:ext>
            </a:extLst>
          </p:cNvPr>
          <p:cNvSpPr/>
          <p:nvPr/>
        </p:nvSpPr>
        <p:spPr>
          <a:xfrm>
            <a:off x="1414832" y="2712720"/>
            <a:ext cx="255311" cy="629920"/>
          </a:xfrm>
          <a:custGeom>
            <a:avLst/>
            <a:gdLst>
              <a:gd name="connsiteX0" fmla="*/ 255311 w 255311"/>
              <a:gd name="connsiteY0" fmla="*/ 0 h 629920"/>
              <a:gd name="connsiteX1" fmla="*/ 214671 w 255311"/>
              <a:gd name="connsiteY1" fmla="*/ 274320 h 629920"/>
              <a:gd name="connsiteX2" fmla="*/ 31791 w 255311"/>
              <a:gd name="connsiteY2" fmla="*/ 335280 h 629920"/>
              <a:gd name="connsiteX3" fmla="*/ 1311 w 255311"/>
              <a:gd name="connsiteY3" fmla="*/ 629920 h 62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311" h="629920">
                <a:moveTo>
                  <a:pt x="255311" y="0"/>
                </a:moveTo>
                <a:cubicBezTo>
                  <a:pt x="253617" y="109220"/>
                  <a:pt x="251924" y="218440"/>
                  <a:pt x="214671" y="274320"/>
                </a:cubicBezTo>
                <a:cubicBezTo>
                  <a:pt x="177418" y="330200"/>
                  <a:pt x="67351" y="276013"/>
                  <a:pt x="31791" y="335280"/>
                </a:cubicBezTo>
                <a:cubicBezTo>
                  <a:pt x="-3769" y="394547"/>
                  <a:pt x="-1229" y="512233"/>
                  <a:pt x="1311" y="6299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5015FD-FA16-4A23-9DAA-EC1670DBB258}"/>
              </a:ext>
            </a:extLst>
          </p:cNvPr>
          <p:cNvSpPr txBox="1"/>
          <p:nvPr/>
        </p:nvSpPr>
        <p:spPr>
          <a:xfrm>
            <a:off x="1015839" y="3653367"/>
            <a:ext cx="111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電源回路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82A5992A-4726-4D58-9C28-EDB9057D9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07" y="1234453"/>
            <a:ext cx="858140" cy="210634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FDDFE1FC-369B-4F45-AA58-E1658A80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45" y="1234453"/>
            <a:ext cx="858140" cy="210634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CF9394D-C88E-4597-9C85-19BC62152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57" y="1221245"/>
            <a:ext cx="858140" cy="210634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00729366-8B9C-4709-BDFB-422FD032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56" y="1221245"/>
            <a:ext cx="858140" cy="2106344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AB06263-9E4E-4514-A9F0-FBD565A7CDBC}"/>
              </a:ext>
            </a:extLst>
          </p:cNvPr>
          <p:cNvSpPr/>
          <p:nvPr/>
        </p:nvSpPr>
        <p:spPr>
          <a:xfrm>
            <a:off x="7905206" y="3327588"/>
            <a:ext cx="3921033" cy="102089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7B1EF91-B54C-4813-A849-98473A1F5E05}"/>
              </a:ext>
            </a:extLst>
          </p:cNvPr>
          <p:cNvSpPr txBox="1"/>
          <p:nvPr/>
        </p:nvSpPr>
        <p:spPr>
          <a:xfrm>
            <a:off x="8538785" y="3600597"/>
            <a:ext cx="2715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コントロール回路</a:t>
            </a:r>
            <a:endParaRPr kumimoji="1" lang="ja-JP" altLang="en-US" sz="2400" dirty="0"/>
          </a:p>
        </p:txBody>
      </p:sp>
      <p:pic>
        <p:nvPicPr>
          <p:cNvPr id="1028" name="Picture 4" descr="EVAL BOARD FOR ESP-WROOM-32 ESP32-DEVKITC-32D Espressif  Systems製｜電子部品・半導体通販のマルツ">
            <a:extLst>
              <a:ext uri="{FF2B5EF4-FFF2-40B4-BE49-F238E27FC236}">
                <a16:creationId xmlns:a16="http://schemas.microsoft.com/office/drawing/2014/main" id="{2392EBE4-157B-4C96-9112-4D3956EB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13" y="4308929"/>
            <a:ext cx="2549434" cy="254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7B8563B-1D29-4200-AFDB-2CE830763F13}"/>
              </a:ext>
            </a:extLst>
          </p:cNvPr>
          <p:cNvSpPr txBox="1"/>
          <p:nvPr/>
        </p:nvSpPr>
        <p:spPr>
          <a:xfrm>
            <a:off x="3806010" y="4201236"/>
            <a:ext cx="13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ESP32</a:t>
            </a:r>
            <a:endParaRPr lang="en-US" altLang="ja-JP" dirty="0"/>
          </a:p>
          <a:p>
            <a:pPr algn="ctr"/>
            <a:r>
              <a:rPr kumimoji="1" lang="en-US" altLang="ja-JP" dirty="0"/>
              <a:t>(</a:t>
            </a:r>
            <a:r>
              <a:rPr kumimoji="1" lang="ja-JP" altLang="en-US" dirty="0"/>
              <a:t>マイコン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ABA37AB-80A0-4C27-B9CC-E6CE6D3D5550}"/>
              </a:ext>
            </a:extLst>
          </p:cNvPr>
          <p:cNvSpPr txBox="1"/>
          <p:nvPr/>
        </p:nvSpPr>
        <p:spPr>
          <a:xfrm>
            <a:off x="3999398" y="3257403"/>
            <a:ext cx="18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160V</a:t>
            </a:r>
            <a:endParaRPr kumimoji="1" lang="ja-JP" altLang="en-US" dirty="0"/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96E00B26-3C76-4DF9-AAAE-AF5C6A6104FC}"/>
              </a:ext>
            </a:extLst>
          </p:cNvPr>
          <p:cNvCxnSpPr/>
          <p:nvPr/>
        </p:nvCxnSpPr>
        <p:spPr>
          <a:xfrm>
            <a:off x="2127343" y="3600597"/>
            <a:ext cx="5777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B982BD2-CB12-4950-9659-03EF7EC32BEF}"/>
              </a:ext>
            </a:extLst>
          </p:cNvPr>
          <p:cNvSpPr txBox="1"/>
          <p:nvPr/>
        </p:nvSpPr>
        <p:spPr>
          <a:xfrm>
            <a:off x="3999398" y="3679505"/>
            <a:ext cx="18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V</a:t>
            </a:r>
            <a:endParaRPr kumimoji="1" lang="ja-JP" altLang="en-US" dirty="0"/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F6F1F7C-545A-49EE-BD21-11361B892358}"/>
              </a:ext>
            </a:extLst>
          </p:cNvPr>
          <p:cNvCxnSpPr/>
          <p:nvPr/>
        </p:nvCxnSpPr>
        <p:spPr>
          <a:xfrm>
            <a:off x="2127343" y="4022699"/>
            <a:ext cx="57778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601D077E-F481-4830-8A78-6068EEF98949}"/>
              </a:ext>
            </a:extLst>
          </p:cNvPr>
          <p:cNvCxnSpPr>
            <a:cxnSpLocks/>
          </p:cNvCxnSpPr>
          <p:nvPr/>
        </p:nvCxnSpPr>
        <p:spPr>
          <a:xfrm>
            <a:off x="5201920" y="4022699"/>
            <a:ext cx="0" cy="1420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図 35">
            <a:extLst>
              <a:ext uri="{FF2B5EF4-FFF2-40B4-BE49-F238E27FC236}">
                <a16:creationId xmlns:a16="http://schemas.microsoft.com/office/drawing/2014/main" id="{EDAEF78F-E0CC-436C-B28B-6DB1FD79C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42" y="5583646"/>
            <a:ext cx="806501" cy="1010035"/>
          </a:xfrm>
          <a:prstGeom prst="rect">
            <a:avLst/>
          </a:prstGeom>
        </p:spPr>
      </p:pic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CE910A28-9E24-4001-A4DE-A317F537721C}"/>
              </a:ext>
            </a:extLst>
          </p:cNvPr>
          <p:cNvCxnSpPr>
            <a:cxnSpLocks/>
          </p:cNvCxnSpPr>
          <p:nvPr/>
        </p:nvCxnSpPr>
        <p:spPr>
          <a:xfrm>
            <a:off x="2024518" y="5821019"/>
            <a:ext cx="17814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23807DA4-DA79-413D-A5A2-25309611A1C2}"/>
              </a:ext>
            </a:extLst>
          </p:cNvPr>
          <p:cNvCxnSpPr>
            <a:cxnSpLocks/>
          </p:cNvCxnSpPr>
          <p:nvPr/>
        </p:nvCxnSpPr>
        <p:spPr>
          <a:xfrm>
            <a:off x="2024518" y="5973419"/>
            <a:ext cx="1974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DC526256-D502-401B-A0F3-2F10C446F554}"/>
              </a:ext>
            </a:extLst>
          </p:cNvPr>
          <p:cNvSpPr txBox="1"/>
          <p:nvPr/>
        </p:nvSpPr>
        <p:spPr>
          <a:xfrm>
            <a:off x="420828" y="4976555"/>
            <a:ext cx="25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BME280</a:t>
            </a:r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温湿度気圧センサ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108F2495-CA1C-44AA-8A94-D0D70BAB7542}"/>
              </a:ext>
            </a:extLst>
          </p:cNvPr>
          <p:cNvCxnSpPr>
            <a:cxnSpLocks/>
          </p:cNvCxnSpPr>
          <p:nvPr/>
        </p:nvCxnSpPr>
        <p:spPr>
          <a:xfrm>
            <a:off x="5363152" y="5572825"/>
            <a:ext cx="361828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50B504F4-8B33-413F-96E3-95B7FDCDDDCA}"/>
              </a:ext>
            </a:extLst>
          </p:cNvPr>
          <p:cNvCxnSpPr>
            <a:cxnSpLocks/>
          </p:cNvCxnSpPr>
          <p:nvPr/>
        </p:nvCxnSpPr>
        <p:spPr>
          <a:xfrm>
            <a:off x="8981440" y="4348478"/>
            <a:ext cx="0" cy="122434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48746D52-3FE5-4D16-9FC1-F70DDCC4A8FE}"/>
              </a:ext>
            </a:extLst>
          </p:cNvPr>
          <p:cNvSpPr/>
          <p:nvPr/>
        </p:nvSpPr>
        <p:spPr>
          <a:xfrm>
            <a:off x="376647" y="3126498"/>
            <a:ext cx="5607585" cy="357482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399560E-4AE8-45FF-B929-E8A9EB8D1331}"/>
              </a:ext>
            </a:extLst>
          </p:cNvPr>
          <p:cNvSpPr txBox="1"/>
          <p:nvPr/>
        </p:nvSpPr>
        <p:spPr>
          <a:xfrm>
            <a:off x="2261141" y="2748079"/>
            <a:ext cx="18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Power</a:t>
            </a:r>
            <a:r>
              <a:rPr lang="ja-JP" altLang="en-US" dirty="0"/>
              <a:t>基板</a:t>
            </a:r>
            <a:endParaRPr kumimoji="1" lang="ja-JP" altLang="en-US" dirty="0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B2CE34F6-63A9-475F-9259-ECDA5BF48982}"/>
              </a:ext>
            </a:extLst>
          </p:cNvPr>
          <p:cNvSpPr/>
          <p:nvPr/>
        </p:nvSpPr>
        <p:spPr>
          <a:xfrm>
            <a:off x="7662899" y="3177298"/>
            <a:ext cx="4431870" cy="140899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31851E9-82B9-4DF9-AB98-51F17586DCAF}"/>
              </a:ext>
            </a:extLst>
          </p:cNvPr>
          <p:cNvSpPr txBox="1"/>
          <p:nvPr/>
        </p:nvSpPr>
        <p:spPr>
          <a:xfrm>
            <a:off x="8946424" y="4604693"/>
            <a:ext cx="18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/>
              <a:t>main</a:t>
            </a:r>
            <a:r>
              <a:rPr lang="ja-JP" altLang="en-US" dirty="0"/>
              <a:t>基板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85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1443146-7B42-4C92-BCCF-140683A0C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部品リスト</a:t>
            </a:r>
          </a:p>
        </p:txBody>
      </p:sp>
    </p:spTree>
    <p:extLst>
      <p:ext uri="{BB962C8B-B14F-4D97-AF65-F5344CB8AC3E}">
        <p14:creationId xmlns:p14="http://schemas.microsoft.com/office/powerpoint/2010/main" val="61277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2BADBDD-69FC-47F7-94B3-21BAE108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部品リスト </a:t>
            </a:r>
            <a:r>
              <a:rPr lang="en-US" altLang="ja-JP" dirty="0"/>
              <a:t>power</a:t>
            </a:r>
            <a:r>
              <a:rPr lang="ja-JP" altLang="en-US" dirty="0"/>
              <a:t>基板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02FA9EC3-767B-4099-A555-C6EBF508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546034"/>
            <a:ext cx="5066640" cy="5311966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 DCDC</a:t>
            </a:r>
            <a:r>
              <a:rPr lang="ja-JP" altLang="en-US" sz="2000" dirty="0"/>
              <a:t>コンバータ </a:t>
            </a:r>
            <a:r>
              <a:rPr lang="en-US" altLang="ja-JP" sz="2000" dirty="0"/>
              <a:t>(BP5293-50)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U1</a:t>
            </a:r>
          </a:p>
          <a:p>
            <a:r>
              <a:rPr lang="ja-JP" altLang="en-US" sz="2000" dirty="0"/>
              <a:t>スイッチング</a:t>
            </a:r>
            <a:r>
              <a:rPr lang="en-US" altLang="ja-JP" sz="2000" dirty="0"/>
              <a:t>IC (NJM2360A)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U2</a:t>
            </a:r>
            <a:endParaRPr lang="en-US" altLang="ja-JP" sz="2000" dirty="0"/>
          </a:p>
          <a:p>
            <a:r>
              <a:rPr lang="ja-JP" altLang="en-US" sz="2000" dirty="0"/>
              <a:t>マイコン </a:t>
            </a:r>
            <a:r>
              <a:rPr lang="en-US" altLang="ja-JP" sz="2000" dirty="0"/>
              <a:t>(ESP32) 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U3</a:t>
            </a:r>
            <a:endParaRPr lang="en-US" altLang="ja-JP" sz="2000" dirty="0"/>
          </a:p>
          <a:p>
            <a:r>
              <a:rPr lang="ja-JP" altLang="en-US" sz="2000" dirty="0"/>
              <a:t>温湿度気圧センサ </a:t>
            </a:r>
            <a:r>
              <a:rPr lang="en-US" altLang="ja-JP" sz="2000" dirty="0"/>
              <a:t>(BME280)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U4</a:t>
            </a:r>
            <a:endParaRPr lang="en-US" altLang="ja-JP" sz="2000" dirty="0"/>
          </a:p>
          <a:p>
            <a:r>
              <a:rPr lang="en-US" altLang="ja-JP" sz="2000" dirty="0"/>
              <a:t>DC</a:t>
            </a:r>
            <a:r>
              <a:rPr lang="ja-JP" altLang="en-US" sz="2000" dirty="0"/>
              <a:t>ジャック</a:t>
            </a:r>
            <a:endParaRPr lang="en-US" altLang="ja-JP" sz="2000" dirty="0"/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J1</a:t>
            </a:r>
          </a:p>
        </p:txBody>
      </p:sp>
      <p:pic>
        <p:nvPicPr>
          <p:cNvPr id="2050" name="Picture 2" descr="三端子ＤＣ／ＤＣレギュレータ　５Ｖ　ＢＰ５２９３－５０">
            <a:extLst>
              <a:ext uri="{FF2B5EF4-FFF2-40B4-BE49-F238E27FC236}">
                <a16:creationId xmlns:a16="http://schemas.microsoft.com/office/drawing/2014/main" id="{DD08DF24-8911-40C7-BFBF-4EDFC860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31493"/>
            <a:ext cx="1347537" cy="101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ＤＣ－ＤＣコンバーター制御用ＩＣ　ＮＪＭ２３６０ＡＤ">
            <a:extLst>
              <a:ext uri="{FF2B5EF4-FFF2-40B4-BE49-F238E27FC236}">
                <a16:creationId xmlns:a16="http://schemas.microsoft.com/office/drawing/2014/main" id="{43DAFEBF-2E56-48D7-84F4-BA8925417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32" y="2342146"/>
            <a:ext cx="1411705" cy="10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ＥＳＰ３２－ＤｅｖＫｉｔＣ　ＥＳＰ－ＷＲＯＯＭ－３２開発ボード">
            <a:extLst>
              <a:ext uri="{FF2B5EF4-FFF2-40B4-BE49-F238E27FC236}">
                <a16:creationId xmlns:a16="http://schemas.microsoft.com/office/drawing/2014/main" id="{7CC7E1CD-73BB-4F70-9B63-0A60402DE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840" y="3253486"/>
            <a:ext cx="1683160" cy="12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B017254-8D70-45B9-8794-74574D0F1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728" y="4730397"/>
            <a:ext cx="659925" cy="826468"/>
          </a:xfrm>
          <a:prstGeom prst="rect">
            <a:avLst/>
          </a:prstGeom>
        </p:spPr>
      </p:pic>
      <p:pic>
        <p:nvPicPr>
          <p:cNvPr id="2056" name="Picture 8" descr="２．１ｍｍ標準ＤＣジャック（４Ａ）　基板取付用　ＭＪ－１７９ＰＨ">
            <a:extLst>
              <a:ext uri="{FF2B5EF4-FFF2-40B4-BE49-F238E27FC236}">
                <a16:creationId xmlns:a16="http://schemas.microsoft.com/office/drawing/2014/main" id="{3A2E8588-692B-49FE-86DD-DE8447D13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40" y="5947680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C91F5B4-4359-4BEC-83A3-375C88EFD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52719" r="56374" b="35672"/>
          <a:stretch/>
        </p:blipFill>
        <p:spPr>
          <a:xfrm>
            <a:off x="6756061" y="1732633"/>
            <a:ext cx="1411705" cy="796112"/>
          </a:xfrm>
          <a:prstGeom prst="rect">
            <a:avLst/>
          </a:prstGeom>
        </p:spPr>
      </p:pic>
      <p:pic>
        <p:nvPicPr>
          <p:cNvPr id="17" name="Picture 2" descr="三端子ＤＣ／ＤＣレギュレータ　５Ｖ　ＢＰ５２９３－５０">
            <a:extLst>
              <a:ext uri="{FF2B5EF4-FFF2-40B4-BE49-F238E27FC236}">
                <a16:creationId xmlns:a16="http://schemas.microsoft.com/office/drawing/2014/main" id="{7155F7AA-9FC9-48A5-89B1-4A7D5768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343" y="1268781"/>
            <a:ext cx="8617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C8FEC6E-A006-4409-B405-03783A9D5377}"/>
              </a:ext>
            </a:extLst>
          </p:cNvPr>
          <p:cNvSpPr txBox="1"/>
          <p:nvPr/>
        </p:nvSpPr>
        <p:spPr>
          <a:xfrm>
            <a:off x="8316399" y="1603274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“</a:t>
            </a:r>
            <a:r>
              <a:rPr lang="ja-JP" altLang="en-US" dirty="0"/>
              <a:t>■</a:t>
            </a:r>
            <a:r>
              <a:rPr kumimoji="1" lang="en-US" altLang="ja-JP" dirty="0"/>
              <a:t>ROHM”</a:t>
            </a:r>
            <a:r>
              <a:rPr lang="ja-JP" altLang="en-US" dirty="0"/>
              <a:t>と書かれた印刷面が</a:t>
            </a:r>
            <a:endParaRPr lang="en-US" altLang="ja-JP" dirty="0"/>
          </a:p>
          <a:p>
            <a:r>
              <a:rPr lang="ja-JP" altLang="en-US" dirty="0"/>
              <a:t> </a:t>
            </a:r>
            <a:r>
              <a:rPr lang="en-US" altLang="ja-JP" dirty="0"/>
              <a:t>R1</a:t>
            </a:r>
            <a:r>
              <a:rPr lang="ja-JP" altLang="en-US" dirty="0"/>
              <a:t>や</a:t>
            </a:r>
            <a:r>
              <a:rPr lang="en-US" altLang="ja-JP" dirty="0"/>
              <a:t>U3</a:t>
            </a:r>
            <a:r>
              <a:rPr lang="ja-JP" altLang="en-US" dirty="0"/>
              <a:t>側を向くように装着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1BB5DEC-FFB9-4472-9098-F57E085C08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0" t="72813" r="45093" b="8786"/>
          <a:stretch/>
        </p:blipFill>
        <p:spPr>
          <a:xfrm>
            <a:off x="6985133" y="2706976"/>
            <a:ext cx="952500" cy="1261871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37C7FA2-DDDE-433F-A26B-A581F689D632}"/>
              </a:ext>
            </a:extLst>
          </p:cNvPr>
          <p:cNvSpPr txBox="1"/>
          <p:nvPr/>
        </p:nvSpPr>
        <p:spPr>
          <a:xfrm>
            <a:off x="8316399" y="284996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njm2360A</a:t>
            </a:r>
            <a:r>
              <a:rPr lang="ja-JP" altLang="en-US" dirty="0"/>
              <a:t>表面の丸い凹みが</a:t>
            </a:r>
            <a:endParaRPr lang="en-US" altLang="ja-JP" dirty="0"/>
          </a:p>
          <a:p>
            <a:r>
              <a:rPr kumimoji="1" lang="ja-JP" altLang="en-US" dirty="0"/>
              <a:t>左上に来るように装着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ピンソケットを先につける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2F3CE6D7-B265-42CE-98D3-0B70BA2D5CA8}"/>
              </a:ext>
            </a:extLst>
          </p:cNvPr>
          <p:cNvSpPr/>
          <p:nvPr/>
        </p:nvSpPr>
        <p:spPr>
          <a:xfrm>
            <a:off x="7287647" y="3155031"/>
            <a:ext cx="144561" cy="1276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C6D3E40D-6A1D-4FF1-9B1D-A1ECDF96D7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68123" r="54213" b="3800"/>
          <a:stretch/>
        </p:blipFill>
        <p:spPr>
          <a:xfrm>
            <a:off x="6683106" y="4112026"/>
            <a:ext cx="1556554" cy="80765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DD96CE4-379A-49AB-BA80-8C4CBD370D86}"/>
              </a:ext>
            </a:extLst>
          </p:cNvPr>
          <p:cNvSpPr/>
          <p:nvPr/>
        </p:nvSpPr>
        <p:spPr>
          <a:xfrm>
            <a:off x="6749962" y="4290257"/>
            <a:ext cx="213021" cy="340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B3A8C6F-FCA7-4394-858C-EEAD3DDA55FD}"/>
              </a:ext>
            </a:extLst>
          </p:cNvPr>
          <p:cNvSpPr txBox="1"/>
          <p:nvPr/>
        </p:nvSpPr>
        <p:spPr>
          <a:xfrm>
            <a:off x="6891214" y="4290257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USB</a:t>
            </a:r>
            <a:r>
              <a:rPr kumimoji="1" lang="ja-JP" altLang="en-US" dirty="0">
                <a:solidFill>
                  <a:schemeClr val="bg1"/>
                </a:solidFill>
              </a:rPr>
              <a:t>差込口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F6E85EA-24BD-47D1-B727-324C724660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0" t="34152" r="11958" b="27536"/>
          <a:stretch/>
        </p:blipFill>
        <p:spPr>
          <a:xfrm>
            <a:off x="6683106" y="5097916"/>
            <a:ext cx="2143701" cy="1471119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2943F3D-4C7D-4AFC-A800-EEECDFEAB775}"/>
              </a:ext>
            </a:extLst>
          </p:cNvPr>
          <p:cNvSpPr txBox="1"/>
          <p:nvPr/>
        </p:nvSpPr>
        <p:spPr>
          <a:xfrm>
            <a:off x="8786431" y="5714504"/>
            <a:ext cx="160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左図参照</a:t>
            </a:r>
          </a:p>
        </p:txBody>
      </p:sp>
    </p:spTree>
    <p:extLst>
      <p:ext uri="{BB962C8B-B14F-4D97-AF65-F5344CB8AC3E}">
        <p14:creationId xmlns:p14="http://schemas.microsoft.com/office/powerpoint/2010/main" val="286483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11">
            <a:extLst>
              <a:ext uri="{FF2B5EF4-FFF2-40B4-BE49-F238E27FC236}">
                <a16:creationId xmlns:a16="http://schemas.microsoft.com/office/drawing/2014/main" id="{E85DF1D7-B350-4BCD-A0A8-374429F319A8}"/>
              </a:ext>
            </a:extLst>
          </p:cNvPr>
          <p:cNvSpPr txBox="1">
            <a:spLocks/>
          </p:cNvSpPr>
          <p:nvPr/>
        </p:nvSpPr>
        <p:spPr>
          <a:xfrm>
            <a:off x="257208" y="1403794"/>
            <a:ext cx="4877718" cy="531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0F0"/>
              </a:buClr>
              <a:buFont typeface="Wingdings" panose="05000000000000000000" pitchFamily="2" charset="2"/>
              <a:buChar char="l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 </a:t>
            </a:r>
            <a:r>
              <a:rPr lang="ja-JP" altLang="en-US" sz="2000" dirty="0"/>
              <a:t>パワートランジスタ </a:t>
            </a:r>
            <a:r>
              <a:rPr lang="en-US" altLang="ja-JP" sz="2000" dirty="0"/>
              <a:t>(2SC4511)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800" dirty="0"/>
              <a:t>Q1</a:t>
            </a:r>
            <a:endParaRPr lang="en-US" altLang="ja-JP" sz="1400" dirty="0"/>
          </a:p>
          <a:p>
            <a:r>
              <a:rPr lang="ja-JP" altLang="en-US" sz="2000" dirty="0"/>
              <a:t>可変抵抗</a:t>
            </a:r>
            <a:endParaRPr lang="en-US" altLang="ja-JP" sz="2000" dirty="0"/>
          </a:p>
          <a:p>
            <a:pPr lvl="1"/>
            <a:r>
              <a:rPr lang="en-US" altLang="ja-JP" sz="1600" dirty="0"/>
              <a:t>2kΩ</a:t>
            </a:r>
          </a:p>
          <a:p>
            <a:r>
              <a:rPr lang="ja-JP" altLang="en-US" sz="2000" dirty="0"/>
              <a:t> セメント抵抗</a:t>
            </a:r>
            <a:endParaRPr lang="en-US" altLang="ja-JP" sz="2000" dirty="0"/>
          </a:p>
          <a:p>
            <a:pPr lvl="1"/>
            <a:r>
              <a:rPr lang="en-US" altLang="ja-JP" sz="1600" dirty="0"/>
              <a:t>0.22Ω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R2</a:t>
            </a:r>
            <a:endParaRPr lang="en-US" altLang="ja-JP" sz="2000" dirty="0"/>
          </a:p>
          <a:p>
            <a:r>
              <a:rPr lang="ja-JP" altLang="en-US" sz="2000" dirty="0"/>
              <a:t>抵抗 </a:t>
            </a:r>
            <a:r>
              <a:rPr lang="en-US" altLang="ja-JP" sz="2000" dirty="0"/>
              <a:t>(R1, R3~R11)</a:t>
            </a:r>
          </a:p>
          <a:p>
            <a:pPr lvl="1"/>
            <a:r>
              <a:rPr lang="en-US" altLang="ja-JP" sz="1600" dirty="0"/>
              <a:t>1MΩ(</a:t>
            </a:r>
            <a:r>
              <a:rPr lang="ja-JP" altLang="en-US" sz="1600" dirty="0"/>
              <a:t>茶黒黒黄茶</a:t>
            </a:r>
            <a:r>
              <a:rPr lang="en-US" altLang="ja-JP" sz="1600" dirty="0"/>
              <a:t>) × 1</a:t>
            </a:r>
            <a:endParaRPr lang="en-US" altLang="ja-JP" sz="1200" dirty="0"/>
          </a:p>
          <a:p>
            <a:pPr lvl="1"/>
            <a:r>
              <a:rPr lang="en-US" altLang="ja-JP" sz="1600" dirty="0"/>
              <a:t>300kΩ(</a:t>
            </a:r>
            <a:r>
              <a:rPr lang="ja-JP" altLang="en-US" sz="1600" dirty="0"/>
              <a:t>橙黒黒橙茶</a:t>
            </a:r>
            <a:r>
              <a:rPr lang="en-US" altLang="ja-JP" sz="1600" dirty="0"/>
              <a:t>) ×</a:t>
            </a:r>
            <a:r>
              <a:rPr lang="ja-JP" altLang="en-US" sz="1600" dirty="0"/>
              <a:t> </a:t>
            </a:r>
            <a:r>
              <a:rPr lang="en-US" altLang="ja-JP" sz="1600" dirty="0"/>
              <a:t>1</a:t>
            </a:r>
          </a:p>
          <a:p>
            <a:pPr lvl="1"/>
            <a:r>
              <a:rPr lang="en-US" altLang="ja-JP" sz="1600" dirty="0"/>
              <a:t>5.1kΩ(</a:t>
            </a:r>
            <a:r>
              <a:rPr lang="ja-JP" altLang="en-US" sz="1600" dirty="0"/>
              <a:t>緑茶黒茶茶</a:t>
            </a:r>
            <a:r>
              <a:rPr lang="en-US" altLang="ja-JP" sz="1600" dirty="0"/>
              <a:t>) × 1</a:t>
            </a:r>
          </a:p>
          <a:p>
            <a:pPr lvl="1"/>
            <a:r>
              <a:rPr lang="en-US" altLang="ja-JP" sz="1600" dirty="0"/>
              <a:t>3.3kΩ(</a:t>
            </a:r>
            <a:r>
              <a:rPr lang="ja-JP" altLang="en-US" sz="1600" dirty="0"/>
              <a:t>橙橙黒茶茶</a:t>
            </a:r>
            <a:r>
              <a:rPr lang="en-US" altLang="ja-JP" sz="1600" dirty="0"/>
              <a:t>) × 2</a:t>
            </a:r>
          </a:p>
          <a:p>
            <a:pPr lvl="1"/>
            <a:r>
              <a:rPr lang="en-US" altLang="ja-JP" sz="1600" dirty="0"/>
              <a:t>2.2kΩ(</a:t>
            </a:r>
            <a:r>
              <a:rPr lang="ja-JP" altLang="en-US" sz="1600" dirty="0"/>
              <a:t>赤赤黒茶茶</a:t>
            </a:r>
            <a:r>
              <a:rPr lang="en-US" altLang="ja-JP" sz="1600" dirty="0"/>
              <a:t>) × 2</a:t>
            </a:r>
          </a:p>
          <a:p>
            <a:pPr lvl="1"/>
            <a:r>
              <a:rPr lang="en-US" altLang="ja-JP" sz="1600" dirty="0"/>
              <a:t>1kΩ(</a:t>
            </a:r>
            <a:r>
              <a:rPr lang="ja-JP" altLang="en-US" sz="1600" dirty="0"/>
              <a:t>茶黒黒茶茶</a:t>
            </a:r>
            <a:r>
              <a:rPr lang="en-US" altLang="ja-JP" sz="1600" dirty="0"/>
              <a:t>) ×</a:t>
            </a:r>
            <a:r>
              <a:rPr lang="ja-JP" altLang="en-US" sz="1600" dirty="0"/>
              <a:t> </a:t>
            </a:r>
            <a:r>
              <a:rPr lang="en-US" altLang="ja-JP" sz="1600" dirty="0"/>
              <a:t>2</a:t>
            </a:r>
          </a:p>
          <a:p>
            <a:pPr lvl="1"/>
            <a:r>
              <a:rPr lang="en-US" altLang="ja-JP" sz="1600" dirty="0"/>
              <a:t>330Ω(</a:t>
            </a:r>
            <a:r>
              <a:rPr lang="ja-JP" altLang="en-US" sz="1600"/>
              <a:t>橙橙黒黒茶</a:t>
            </a:r>
            <a:r>
              <a:rPr lang="en-US" altLang="ja-JP" sz="1600"/>
              <a:t>) </a:t>
            </a:r>
            <a:r>
              <a:rPr lang="en-US" altLang="ja-JP" sz="1600" dirty="0"/>
              <a:t>× 1</a:t>
            </a:r>
          </a:p>
          <a:p>
            <a:pPr lvl="1"/>
            <a:endParaRPr lang="en-US" altLang="ja-JP" sz="1600" dirty="0"/>
          </a:p>
          <a:p>
            <a:pPr lvl="1"/>
            <a:endParaRPr lang="en-US" altLang="ja-JP" sz="1600" dirty="0"/>
          </a:p>
        </p:txBody>
      </p:sp>
      <p:pic>
        <p:nvPicPr>
          <p:cNvPr id="5" name="Picture 10" descr="トランジスタ　２ＳＣ４５１１　（Ｏランク）　１２０Ｖ６Ａ">
            <a:extLst>
              <a:ext uri="{FF2B5EF4-FFF2-40B4-BE49-F238E27FC236}">
                <a16:creationId xmlns:a16="http://schemas.microsoft.com/office/drawing/2014/main" id="{53268367-5160-4D40-85D9-D78102BE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76" y="1485531"/>
            <a:ext cx="9525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金属板抵抗器　２Ｗ０．２２Ω　（ＭＰＣ７８・低ひずみ品）">
            <a:extLst>
              <a:ext uri="{FF2B5EF4-FFF2-40B4-BE49-F238E27FC236}">
                <a16:creationId xmlns:a16="http://schemas.microsoft.com/office/drawing/2014/main" id="{508A39B1-D358-42E6-876E-2B0764C3B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847" y="3332641"/>
            <a:ext cx="1092772" cy="81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5131E24E-ADBF-4998-AD8D-BF69533BC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544" y="4382934"/>
            <a:ext cx="1586228" cy="6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DEDF586-D880-42D7-90FC-7C47B889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81" y="5296886"/>
            <a:ext cx="1693526" cy="1368169"/>
          </a:xfrm>
          <a:prstGeom prst="rect">
            <a:avLst/>
          </a:prstGeom>
        </p:spPr>
      </p:pic>
      <p:pic>
        <p:nvPicPr>
          <p:cNvPr id="9" name="Picture 2" descr="半固定ボリューム １０ＫΩ ［１０３］ （１０個入）: パーツ一般 秋月電子通商-電子部品・ネット通販">
            <a:extLst>
              <a:ext uri="{FF2B5EF4-FFF2-40B4-BE49-F238E27FC236}">
                <a16:creationId xmlns:a16="http://schemas.microsoft.com/office/drawing/2014/main" id="{25CA1FB3-6072-4EF0-BE57-8203D807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188" y="2442864"/>
            <a:ext cx="1092772" cy="8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7">
            <a:extLst>
              <a:ext uri="{FF2B5EF4-FFF2-40B4-BE49-F238E27FC236}">
                <a16:creationId xmlns:a16="http://schemas.microsoft.com/office/drawing/2014/main" id="{CFC6F361-C79A-4F07-9FAD-836DDE83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7" y="302685"/>
            <a:ext cx="10515600" cy="852534"/>
          </a:xfrm>
        </p:spPr>
        <p:txBody>
          <a:bodyPr/>
          <a:lstStyle/>
          <a:p>
            <a:r>
              <a:rPr lang="ja-JP" altLang="en-US" dirty="0"/>
              <a:t>部品リスト </a:t>
            </a:r>
            <a:r>
              <a:rPr lang="en-US" altLang="ja-JP" dirty="0"/>
              <a:t>power</a:t>
            </a:r>
            <a:r>
              <a:rPr lang="ja-JP" altLang="en-US" dirty="0"/>
              <a:t>基板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57847EE-C019-4411-BD99-83F5E76655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9" t="61301" r="45093" b="24588"/>
          <a:stretch/>
        </p:blipFill>
        <p:spPr>
          <a:xfrm>
            <a:off x="6303145" y="1358885"/>
            <a:ext cx="1199482" cy="96766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409210-4502-4759-8A99-A52905B4128B}"/>
              </a:ext>
            </a:extLst>
          </p:cNvPr>
          <p:cNvSpPr txBox="1"/>
          <p:nvPr/>
        </p:nvSpPr>
        <p:spPr>
          <a:xfrm>
            <a:off x="7649889" y="1553575"/>
            <a:ext cx="364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放熱板が左図下側になるように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シルクに合わせる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804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>
            <a:extLst>
              <a:ext uri="{FF2B5EF4-FFF2-40B4-BE49-F238E27FC236}">
                <a16:creationId xmlns:a16="http://schemas.microsoft.com/office/drawing/2014/main" id="{52BADBDD-69FC-47F7-94B3-21BAE108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部品リスト </a:t>
            </a:r>
            <a:r>
              <a:rPr lang="en-US" altLang="ja-JP" dirty="0"/>
              <a:t>main</a:t>
            </a:r>
            <a:r>
              <a:rPr lang="ja-JP" altLang="en-US" dirty="0"/>
              <a:t>基板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02FA9EC3-767B-4099-A555-C6EBF5085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647" y="1546034"/>
            <a:ext cx="4369618" cy="5087848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インダクタ </a:t>
            </a:r>
            <a:r>
              <a:rPr lang="en-US" altLang="ja-JP" sz="2000" dirty="0"/>
              <a:t>(RCH110NP-221K)</a:t>
            </a:r>
          </a:p>
          <a:p>
            <a:pPr lvl="1"/>
            <a:r>
              <a:rPr lang="en-US" altLang="ja-JP" sz="1600" dirty="0"/>
              <a:t>1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L1</a:t>
            </a:r>
            <a:endParaRPr lang="en-US" altLang="ja-JP" sz="1400" dirty="0"/>
          </a:p>
          <a:p>
            <a:r>
              <a:rPr lang="ja-JP" altLang="en-US" sz="2000" dirty="0"/>
              <a:t>ダイオード</a:t>
            </a:r>
            <a:endParaRPr lang="en-US" altLang="ja-JP" sz="2000" dirty="0"/>
          </a:p>
          <a:p>
            <a:pPr lvl="1"/>
            <a:r>
              <a:rPr lang="en-US" altLang="ja-JP" sz="1600" dirty="0"/>
              <a:t>12</a:t>
            </a:r>
            <a:r>
              <a:rPr lang="ja-JP" altLang="en-US" sz="1600" dirty="0"/>
              <a:t>個</a:t>
            </a:r>
            <a:endParaRPr lang="en-US" altLang="ja-JP" sz="1600" dirty="0"/>
          </a:p>
          <a:p>
            <a:pPr lvl="1"/>
            <a:r>
              <a:rPr lang="en-US" altLang="ja-JP" sz="1600" dirty="0"/>
              <a:t>D1~D12</a:t>
            </a:r>
            <a:endParaRPr lang="en-US" altLang="ja-JP" sz="2000" dirty="0"/>
          </a:p>
          <a:p>
            <a:r>
              <a:rPr lang="ja-JP" altLang="en-US" sz="2000" dirty="0"/>
              <a:t>電解コンデンサ</a:t>
            </a:r>
            <a:endParaRPr lang="en-US" altLang="ja-JP" sz="2000" dirty="0"/>
          </a:p>
          <a:p>
            <a:pPr lvl="1"/>
            <a:r>
              <a:rPr lang="en-US" altLang="ja-JP" sz="1600" dirty="0"/>
              <a:t>16V</a:t>
            </a:r>
            <a:r>
              <a:rPr lang="ja-JP" altLang="en-US" sz="1600" dirty="0"/>
              <a:t> </a:t>
            </a:r>
            <a:r>
              <a:rPr lang="en-US" altLang="ja-JP" sz="1600" dirty="0"/>
              <a:t>33uF</a:t>
            </a:r>
            <a:r>
              <a:rPr lang="ja-JP" altLang="en-US" sz="1600" dirty="0"/>
              <a:t> </a:t>
            </a:r>
            <a:r>
              <a:rPr lang="en-US" altLang="ja-JP" sz="1600" dirty="0"/>
              <a:t>×</a:t>
            </a:r>
            <a:r>
              <a:rPr lang="ja-JP" altLang="en-US" sz="1600" dirty="0"/>
              <a:t> </a:t>
            </a:r>
            <a:r>
              <a:rPr lang="en-US" altLang="ja-JP" sz="1600" dirty="0"/>
              <a:t>1</a:t>
            </a:r>
          </a:p>
          <a:p>
            <a:pPr lvl="2"/>
            <a:r>
              <a:rPr lang="en-US" altLang="ja-JP" sz="1200" dirty="0"/>
              <a:t>C1</a:t>
            </a:r>
          </a:p>
          <a:p>
            <a:pPr lvl="1"/>
            <a:r>
              <a:rPr lang="en-US" altLang="ja-JP" sz="1600" dirty="0"/>
              <a:t>50V 22uF × 10</a:t>
            </a:r>
          </a:p>
          <a:p>
            <a:pPr lvl="2"/>
            <a:r>
              <a:rPr lang="en-US" altLang="ja-JP" sz="1200" dirty="0"/>
              <a:t>C4~C13</a:t>
            </a:r>
          </a:p>
          <a:p>
            <a:r>
              <a:rPr lang="ja-JP" altLang="en-US" sz="2000" dirty="0"/>
              <a:t>セラミックコンデンサ</a:t>
            </a:r>
            <a:r>
              <a:rPr lang="en-US" altLang="ja-JP" sz="2000" dirty="0"/>
              <a:t>(</a:t>
            </a:r>
            <a:r>
              <a:rPr lang="ja-JP" altLang="en-US" sz="2000" dirty="0"/>
              <a:t>無極性</a:t>
            </a:r>
            <a:r>
              <a:rPr lang="en-US" altLang="ja-JP" sz="2000" dirty="0"/>
              <a:t>)</a:t>
            </a:r>
          </a:p>
          <a:p>
            <a:pPr lvl="1"/>
            <a:r>
              <a:rPr lang="en-US" altLang="ja-JP" sz="1600" dirty="0"/>
              <a:t>0.1uF(104) × 1</a:t>
            </a:r>
          </a:p>
          <a:p>
            <a:pPr lvl="2"/>
            <a:r>
              <a:rPr lang="en-US" altLang="ja-JP" sz="1200" dirty="0"/>
              <a:t>C2</a:t>
            </a:r>
          </a:p>
          <a:p>
            <a:pPr lvl="1"/>
            <a:r>
              <a:rPr lang="en-US" altLang="ja-JP" sz="1600" dirty="0"/>
              <a:t>220pF(221) × 1</a:t>
            </a:r>
          </a:p>
          <a:p>
            <a:pPr lvl="2"/>
            <a:r>
              <a:rPr lang="en-US" altLang="ja-JP" sz="1200" dirty="0"/>
              <a:t>C3</a:t>
            </a:r>
          </a:p>
        </p:txBody>
      </p:sp>
      <p:pic>
        <p:nvPicPr>
          <p:cNvPr id="3074" name="Picture 2" descr="RCH110NP-221K Sumida America Components Inc. | インダクタ、コイル、チョーク | DigiKey">
            <a:extLst>
              <a:ext uri="{FF2B5EF4-FFF2-40B4-BE49-F238E27FC236}">
                <a16:creationId xmlns:a16="http://schemas.microsoft.com/office/drawing/2014/main" id="{343AFA67-1AB7-48E8-AADC-7A408EB5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265" y="1247615"/>
            <a:ext cx="1094531" cy="10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N4003-E3/54 | Vishay 整流ダイオード, 1A, 200V スルーホール, 2-Pin DO-204AL シリコンジャンクション  1.1V | RS Components">
            <a:extLst>
              <a:ext uri="{FF2B5EF4-FFF2-40B4-BE49-F238E27FC236}">
                <a16:creationId xmlns:a16="http://schemas.microsoft.com/office/drawing/2014/main" id="{7146239E-5AA4-483F-943B-569C5F289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527" y="2370902"/>
            <a:ext cx="1954520" cy="10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621CDB7-6F68-48FB-A7C4-EEEE8445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93181" y="3465433"/>
            <a:ext cx="1319213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セラミックコンデンサー 1500pF CY5P152K1K07D Linkman製｜電子部品・半導体通販のマルツ">
            <a:extLst>
              <a:ext uri="{FF2B5EF4-FFF2-40B4-BE49-F238E27FC236}">
                <a16:creationId xmlns:a16="http://schemas.microsoft.com/office/drawing/2014/main" id="{7A7D7723-BFDF-4C73-9154-D999A0D0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33" b="89778" l="9778" r="89778">
                        <a14:foregroundMark x1="25778" y1="66222" x2="25778" y2="66222"/>
                        <a14:foregroundMark x1="39556" y1="50222" x2="39556" y2="50222"/>
                        <a14:foregroundMark x1="49778" y1="36444" x2="49778" y2="36444"/>
                        <a14:foregroundMark x1="41778" y1="47111" x2="41778" y2="47111"/>
                        <a14:foregroundMark x1="53333" y1="32000" x2="53333" y2="32000"/>
                        <a14:foregroundMark x1="34667" y1="56889" x2="34667" y2="56889"/>
                        <a14:foregroundMark x1="19556" y1="76000" x2="19556" y2="76000"/>
                        <a14:foregroundMark x1="16889" y1="79556" x2="16889" y2="79556"/>
                        <a14:foregroundMark x1="31111" y1="61778" x2="31111" y2="61778"/>
                        <a14:foregroundMark x1="31556" y1="59556" x2="31556" y2="59556"/>
                        <a14:foregroundMark x1="28889" y1="63556" x2="28889" y2="63556"/>
                        <a14:foregroundMark x1="50222" y1="63111" x2="50222" y2="63111"/>
                        <a14:foregroundMark x1="54667" y1="56889" x2="54667" y2="56889"/>
                        <a14:foregroundMark x1="37333" y1="80889" x2="37333" y2="80889"/>
                        <a14:foregroundMark x1="41778" y1="74222" x2="41778" y2="74222"/>
                        <a14:foregroundMark x1="39111" y1="78222" x2="39111" y2="78222"/>
                        <a14:foregroundMark x1="44889" y1="42222" x2="44889" y2="42222"/>
                        <a14:foregroundMark x1="51556" y1="34222" x2="51556" y2="34222"/>
                        <a14:foregroundMark x1="20889" y1="73333" x2="20889" y2="73333"/>
                        <a14:backgroundMark x1="53778" y1="41778" x2="53778" y2="41778"/>
                        <a14:backgroundMark x1="53778" y1="41778" x2="53778" y2="41778"/>
                        <a14:backgroundMark x1="43111" y1="51556" x2="43111" y2="51556"/>
                        <a14:backgroundMark x1="60444" y1="29778" x2="60444" y2="29778"/>
                        <a14:backgroundMark x1="29333" y1="58667" x2="29333" y2="58667"/>
                        <a14:backgroundMark x1="26667" y1="63556" x2="26667" y2="63556"/>
                        <a14:backgroundMark x1="21778" y1="70667" x2="21778" y2="7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85" y="4950778"/>
            <a:ext cx="1319213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CC8C119-B968-404B-8C8E-6FD941DE2B2C}"/>
              </a:ext>
            </a:extLst>
          </p:cNvPr>
          <p:cNvSpPr txBox="1"/>
          <p:nvPr/>
        </p:nvSpPr>
        <p:spPr>
          <a:xfrm>
            <a:off x="6103443" y="3640719"/>
            <a:ext cx="5783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電解コンデンサも極性</a:t>
            </a:r>
            <a:r>
              <a:rPr kumimoji="1" lang="en-US" altLang="ja-JP" dirty="0"/>
              <a:t>(</a:t>
            </a:r>
            <a:r>
              <a:rPr kumimoji="1" lang="ja-JP" altLang="en-US" dirty="0"/>
              <a:t>向き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があるので注意</a:t>
            </a:r>
            <a:r>
              <a:rPr lang="en-US" altLang="ja-JP" dirty="0"/>
              <a:t>!!!</a:t>
            </a:r>
          </a:p>
          <a:p>
            <a:r>
              <a:rPr lang="ja-JP" altLang="en-US" dirty="0"/>
              <a:t>逆向きにさすと</a:t>
            </a:r>
            <a:r>
              <a:rPr lang="ja-JP" altLang="en-US" b="1" dirty="0">
                <a:solidFill>
                  <a:srgbClr val="FF0000"/>
                </a:solidFill>
              </a:rPr>
              <a:t>爆発</a:t>
            </a:r>
            <a:r>
              <a:rPr lang="ja-JP" altLang="en-US" dirty="0"/>
              <a:t>します。</a:t>
            </a:r>
            <a:endParaRPr lang="en-US" altLang="ja-JP" dirty="0"/>
          </a:p>
          <a:p>
            <a:r>
              <a:rPr kumimoji="1" lang="ja-JP" altLang="en-US" dirty="0"/>
              <a:t>長い方が＋。シルクで白く塗られている側がマイナス</a:t>
            </a:r>
            <a:r>
              <a:rPr kumimoji="1" lang="en-US" altLang="ja-JP" dirty="0"/>
              <a:t>(</a:t>
            </a:r>
            <a:r>
              <a:rPr kumimoji="1" lang="ja-JP" altLang="en-US" dirty="0"/>
              <a:t>コンデンサの白線と一致</a:t>
            </a:r>
            <a:r>
              <a:rPr kumimoji="1" lang="en-US" altLang="ja-JP" dirty="0"/>
              <a:t>)</a:t>
            </a:r>
            <a:r>
              <a:rPr kumimoji="1" lang="ja-JP" altLang="en-US" dirty="0"/>
              <a:t>です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95A514B-69EC-4D8B-8529-AF233AA8A2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97" y="4807895"/>
            <a:ext cx="1366034" cy="182328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387D140-E05C-43A8-B8B5-FF34A4005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6" y="4827968"/>
            <a:ext cx="1385928" cy="185662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A19882E-872B-48CD-B57E-5BEAE597919A}"/>
              </a:ext>
            </a:extLst>
          </p:cNvPr>
          <p:cNvSpPr txBox="1"/>
          <p:nvPr/>
        </p:nvSpPr>
        <p:spPr>
          <a:xfrm>
            <a:off x="6103443" y="1247615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ダイオードは極性</a:t>
            </a:r>
            <a:r>
              <a:rPr kumimoji="1" lang="en-US" altLang="ja-JP" dirty="0"/>
              <a:t>(</a:t>
            </a:r>
            <a:r>
              <a:rPr kumimoji="1" lang="ja-JP" altLang="en-US" dirty="0"/>
              <a:t>向き</a:t>
            </a:r>
            <a:r>
              <a:rPr kumimoji="1" lang="en-US" altLang="ja-JP" dirty="0"/>
              <a:t>)</a:t>
            </a:r>
            <a:r>
              <a:rPr kumimoji="1" lang="ja-JP" altLang="en-US" dirty="0"/>
              <a:t>があるので注意</a:t>
            </a:r>
            <a:r>
              <a:rPr kumimoji="1" lang="en-US" altLang="ja-JP" dirty="0"/>
              <a:t>!!!</a:t>
            </a:r>
          </a:p>
          <a:p>
            <a:r>
              <a:rPr lang="ja-JP" altLang="en-US" dirty="0"/>
              <a:t>逆向きにさすと回路が動きません。</a:t>
            </a:r>
            <a:endParaRPr lang="en-US" altLang="ja-JP" dirty="0"/>
          </a:p>
          <a:p>
            <a:r>
              <a:rPr lang="ja-JP" altLang="en-US" dirty="0"/>
              <a:t>白線がカソード側。基板表面の印刷の白線と向きが一致。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6303AE6-FE75-4A4C-92B2-42C6FAB026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5" b="14052"/>
          <a:stretch/>
        </p:blipFill>
        <p:spPr>
          <a:xfrm>
            <a:off x="6740267" y="2150232"/>
            <a:ext cx="2171700" cy="1192777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8FC72C8-B637-47B1-9122-07A8B60029E6}"/>
              </a:ext>
            </a:extLst>
          </p:cNvPr>
          <p:cNvCxnSpPr/>
          <p:nvPr/>
        </p:nvCxnSpPr>
        <p:spPr>
          <a:xfrm flipH="1" flipV="1">
            <a:off x="7704085" y="2670015"/>
            <a:ext cx="453809" cy="547266"/>
          </a:xfrm>
          <a:prstGeom prst="straightConnector1">
            <a:avLst/>
          </a:prstGeom>
          <a:ln w="4445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089B46E1-1411-4822-83AA-032119E235AF}"/>
              </a:ext>
            </a:extLst>
          </p:cNvPr>
          <p:cNvCxnSpPr>
            <a:cxnSpLocks/>
          </p:cNvCxnSpPr>
          <p:nvPr/>
        </p:nvCxnSpPr>
        <p:spPr>
          <a:xfrm flipV="1">
            <a:off x="7506697" y="2943648"/>
            <a:ext cx="14373" cy="671472"/>
          </a:xfrm>
          <a:prstGeom prst="straightConnector1">
            <a:avLst/>
          </a:prstGeom>
          <a:ln w="4445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95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2160</TotalTime>
  <Words>1894</Words>
  <Application>Microsoft Office PowerPoint</Application>
  <PresentationFormat>ワイド画面</PresentationFormat>
  <Paragraphs>352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メイリオ</vt:lpstr>
      <vt:lpstr>游ゴシック</vt:lpstr>
      <vt:lpstr>Arial</vt:lpstr>
      <vt:lpstr>Wingdings</vt:lpstr>
      <vt:lpstr>Office テーマ</vt:lpstr>
      <vt:lpstr>ニキシーバロメータ マニュアル</vt:lpstr>
      <vt:lpstr>はじめに</vt:lpstr>
      <vt:lpstr>目次</vt:lpstr>
      <vt:lpstr>全体構成</vt:lpstr>
      <vt:lpstr>全体構成</vt:lpstr>
      <vt:lpstr>部品リスト</vt:lpstr>
      <vt:lpstr>部品リスト power基板</vt:lpstr>
      <vt:lpstr>部品リスト power基板</vt:lpstr>
      <vt:lpstr>部品リスト main基板</vt:lpstr>
      <vt:lpstr>部品リスト main基板</vt:lpstr>
      <vt:lpstr>部品リスト main基板</vt:lpstr>
      <vt:lpstr>部品リスト 基板</vt:lpstr>
      <vt:lpstr>部品リスト その他</vt:lpstr>
      <vt:lpstr>作成手順</vt:lpstr>
      <vt:lpstr>作成手順 0　(超重要)</vt:lpstr>
      <vt:lpstr>作成手順 1</vt:lpstr>
      <vt:lpstr>作成手順 2</vt:lpstr>
      <vt:lpstr>作成手順 3</vt:lpstr>
      <vt:lpstr>作成手順 4</vt:lpstr>
      <vt:lpstr>作成手順 5</vt:lpstr>
      <vt:lpstr>作成手順 6</vt:lpstr>
      <vt:lpstr>参考画像</vt:lpstr>
      <vt:lpstr>PowerPoint プレゼンテーション</vt:lpstr>
      <vt:lpstr>ファームウェア書き込み手順 (作成中)</vt:lpstr>
      <vt:lpstr>ファームウェア書き込み手順</vt:lpstr>
      <vt:lpstr>ArduinoIDE導入</vt:lpstr>
      <vt:lpstr>ファームウェア書き込み</vt:lpstr>
      <vt:lpstr>回路概要 (作成中)</vt:lpstr>
      <vt:lpstr>Main基板</vt:lpstr>
      <vt:lpstr>昇圧回路</vt:lpstr>
      <vt:lpstr>ソフトウェア概要 (作成中)</vt:lpstr>
      <vt:lpstr>ソフトウェアの構造</vt:lpstr>
      <vt:lpstr>ニキシー管の点灯方式</vt:lpstr>
      <vt:lpstr>タイマー割込み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一帆 クライヤー篠塚</dc:creator>
  <cp:lastModifiedBy>一帆 クライヤー篠塚</cp:lastModifiedBy>
  <cp:revision>56</cp:revision>
  <dcterms:created xsi:type="dcterms:W3CDTF">2021-03-07T09:11:54Z</dcterms:created>
  <dcterms:modified xsi:type="dcterms:W3CDTF">2021-06-02T14:00:02Z</dcterms:modified>
</cp:coreProperties>
</file>